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660" r:id="rId1"/>
  </p:sldMasterIdLst>
  <p:sldIdLst>
    <p:sldId id="259" r:id="rId2"/>
    <p:sldId id="260" r:id="rId3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/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2814" y="96"/>
      </p:cViewPr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2" Type="http://schemas.openxmlformats.org/officeDocument/2006/relationships/slide" Target="slides/slide1.xml"  /><Relationship Id="rId3" Type="http://schemas.openxmlformats.org/officeDocument/2006/relationships/slide" Target="slides/slide2.xml"  /><Relationship Id="rId4" Type="http://schemas.openxmlformats.org/officeDocument/2006/relationships/presProps" Target="presProps.xml"  /><Relationship Id="rId5" Type="http://schemas.openxmlformats.org/officeDocument/2006/relationships/viewProps" Target="viewProps.xml"  /><Relationship Id="rId6" Type="http://schemas.openxmlformats.org/officeDocument/2006/relationships/theme" Target="theme/theme1.xml"  /><Relationship Id="rId7" Type="http://schemas.openxmlformats.org/officeDocument/2006/relationships/tableStyles" Target="tableStyles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186962B-0342-457A-B9AC-04A9F40493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49DE994-4786-49FB-ADB8-8CBC1A0A4A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E5B23FA-939C-4594-A6D3-8E71EEE86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7B66D-368A-4C1C-AA67-5CDE899D5661}" type="datetimeFigureOut">
              <a:rPr lang="ko-KR" altLang="en-US" smtClean="0"/>
              <a:t>2025-08-13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C39EADF-FDE0-4867-A539-08998087D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E49FBCD-EFB5-410C-9B64-8450A8C19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1F60-8397-4095-A422-6C077800A97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4949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D313128-256B-470F-850B-4C8472FBC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E93CD1A-BCE1-4515-A29E-CAB98423A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43FF6A9-48C6-410C-8C5E-AADA06C21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7B66D-368A-4C1C-AA67-5CDE899D5661}" type="datetimeFigureOut">
              <a:rPr lang="ko-KR" altLang="en-US" smtClean="0"/>
              <a:t>2025-08-13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B384B2C-A8D0-4646-8009-0386C58E3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0BFF32F-8503-44AD-A328-B531F187A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1F60-8397-4095-A422-6C077800A97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2109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06E78EDA-C6D4-450A-A29C-3AF2CB8E2E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7231519-CF3A-48BE-A8D2-BB21B7BB98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5A93ED0-5CBE-4D9F-9DF6-443B7B911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7B66D-368A-4C1C-AA67-5CDE899D5661}" type="datetimeFigureOut">
              <a:rPr lang="ko-KR" altLang="en-US" smtClean="0"/>
              <a:t>2025-08-13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3844EF0-73DE-4B14-9ED9-6ABCF86DB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25BE810-223D-4B5E-83C3-6A0691925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1F60-8397-4095-A422-6C077800A97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0702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4D96D48-33EA-4D6F-84CB-59B82AD10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D69F2-2DFC-44CE-A061-6FD65C982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9DEF72F-E8F8-4394-8346-08B154BDE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7B66D-368A-4C1C-AA67-5CDE899D5661}" type="datetimeFigureOut">
              <a:rPr lang="ko-KR" altLang="en-US" smtClean="0"/>
              <a:t>2025-08-13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D533A2E-78AE-4EA0-8AC2-64C39080F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EB25BD3-12C9-4E9C-A568-C1BFE6B43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1F60-8397-4095-A422-6C077800A97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821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700324-97E0-4713-BDB3-EEE1685F0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0E52CF0-DD7E-4247-9912-BC0F6B2DC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3750C29-7453-4451-8054-6619A5DA1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7B66D-368A-4C1C-AA67-5CDE899D5661}" type="datetimeFigureOut">
              <a:rPr lang="ko-KR" altLang="en-US" smtClean="0"/>
              <a:t>2025-08-13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31F186E-1279-42E4-807A-1E1553907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EA856AA-1C96-4B03-AE74-F8E71C88F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1F60-8397-4095-A422-6C077800A97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9956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F31309-971B-402B-AD8A-E48E2FE1D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4C40572-4F10-4156-9BB8-1B431B5901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F0A236D-A3A8-49B7-92D5-15D30C8C5C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1D35779-8270-47BB-906E-423D5DC62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7B66D-368A-4C1C-AA67-5CDE899D5661}" type="datetimeFigureOut">
              <a:rPr lang="ko-KR" altLang="en-US" smtClean="0"/>
              <a:t>2025-08-13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8EF43A1-4032-41DE-BE61-5BAF7A4DA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6972A87-FF5B-4948-852C-3DB25C748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1F60-8397-4095-A422-6C077800A97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8794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7BE872-7441-4739-AF62-7C004828D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FDF79E7-07A1-451D-8982-A192F62D66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B9471DA-52BC-4FC2-87CE-12AE3A7E8C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2041EA88-0DFE-4958-9A95-169A71101C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B6083967-0F2B-4AF0-B177-97D6E49C6F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E84E0FF6-FA76-4D5A-B97B-DFD5E7662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7B66D-368A-4C1C-AA67-5CDE899D5661}" type="datetimeFigureOut">
              <a:rPr lang="ko-KR" altLang="en-US" smtClean="0"/>
              <a:t>2025-08-13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98B74F8-BB4A-4AAA-A149-D557F3C7F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293D7DD-C067-4F0B-98AA-339E9EF84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1F60-8397-4095-A422-6C077800A97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8091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EA36D94-BA3D-4C17-8880-0EA671155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5CFD239-A416-4694-B749-E9AAB40C0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7B66D-368A-4C1C-AA67-5CDE899D5661}" type="datetimeFigureOut">
              <a:rPr lang="ko-KR" altLang="en-US" smtClean="0"/>
              <a:t>2025-08-13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39ED0BD1-EB20-4E5F-9E06-0F33ECDF5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4E560F3-3912-4387-B883-1D73E42F7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1F60-8397-4095-A422-6C077800A97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4287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45C7B6D-17A4-49CA-956A-B4E82F5C5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7B66D-368A-4C1C-AA67-5CDE899D5661}" type="datetimeFigureOut">
              <a:rPr lang="ko-KR" altLang="en-US" smtClean="0"/>
              <a:t>2025-08-13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7957268-7188-4C4B-8EC2-34C7D7DF1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99A7DA1-D554-4FAA-A433-6C3A010B8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1F60-8397-4095-A422-6C077800A97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030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54E0C61-D04E-4D53-AE0E-7B708F222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6CB6B14-827C-44F2-A235-653B9D70B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CCC9FFA-AFC4-4719-9E23-8B1DD39E7D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DEA8B1-635C-4B09-9B5E-951AF6D66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7B66D-368A-4C1C-AA67-5CDE899D5661}" type="datetimeFigureOut">
              <a:rPr lang="ko-KR" altLang="en-US" smtClean="0"/>
              <a:t>2025-08-13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AA86038-7277-41B8-BDC4-E7C8E610F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8DF17D2-DC3C-40BD-A7F7-F5CDFA40B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1F60-8397-4095-A422-6C077800A97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7292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2877895-6DDA-4DB1-8E8E-63F0F2D42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98D0152-FF49-4340-8CCC-81D2967CE9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5D4C4CE-B9C1-4EDB-94F9-CB0223875C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BD4503E-D924-472C-A1B6-C9D4DFC0A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7B66D-368A-4C1C-AA67-5CDE899D5661}" type="datetimeFigureOut">
              <a:rPr lang="ko-KR" altLang="en-US" smtClean="0"/>
              <a:t>2025-08-13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1840B21-BF78-479B-8403-B5AF2FA45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F05F118-E95F-4A5F-8158-9029810C7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1F60-8397-4095-A422-6C077800A97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3422422"/>
      </p:ext>
    </p:extLst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46C7C9F7-B002-4E32-A3E3-9564333AA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5677DDC-0003-4C9E-8536-6665BE3B72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3643FFC-26A7-45FD-92C0-958EC9287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7B66D-368A-4C1C-AA67-5CDE899D5661}" type="datetimeFigureOut">
              <a:rPr lang="ko-KR" altLang="en-US" smtClean="0"/>
              <a:t>2025-08-13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C6F4066-75E4-4A54-B8C3-DF71A07B59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5B46CE5-F30E-4A76-911A-D26FAEF0E7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21F60-8397-4095-A422-6C077800A97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9491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14350" rtl="0" eaLnBrk="1" latinLnBrk="1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1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1.png"  /><Relationship Id="rId3" Type="http://schemas.openxmlformats.org/officeDocument/2006/relationships/image" Target="../media/image2.png"  /><Relationship Id="rId4" Type="http://schemas.openxmlformats.org/officeDocument/2006/relationships/image" Target="../media/image3.png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964FEC31-C9FB-449B-B038-75D0D618E880}"/>
              </a:ext>
            </a:extLst>
          </p:cNvPr>
          <p:cNvSpPr/>
          <p:nvPr/>
        </p:nvSpPr>
        <p:spPr>
          <a:xfrm>
            <a:off x="-137160" y="0"/>
            <a:ext cx="6995160" cy="1371913"/>
          </a:xfrm>
          <a:prstGeom prst="rect">
            <a:avLst/>
          </a:prstGeom>
          <a:solidFill>
            <a:srgbClr val="289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162199"/>
              </p:ext>
            </p:extLst>
          </p:nvPr>
        </p:nvGraphicFramePr>
        <p:xfrm>
          <a:off x="458983" y="1787020"/>
          <a:ext cx="5879668" cy="2326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7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6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2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114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695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chemeClr val="tx1"/>
                          </a:solidFill>
                          <a:latin typeface="나눔스퀘어라운드 Bold" panose="020B0600000101010101" pitchFamily="50" charset="-127"/>
                          <a:ea typeface="나눔스퀘어라운드 Bold" panose="020B0600000101010101" pitchFamily="50" charset="-127"/>
                          <a:cs typeface="Times New Roman"/>
                        </a:rPr>
                        <a:t>회사명</a:t>
                      </a:r>
                      <a:endParaRPr lang="en-US" sz="1000" dirty="0">
                        <a:solidFill>
                          <a:schemeClr val="tx1"/>
                        </a:solidFill>
                        <a:latin typeface="나눔스퀘어라운드 Bold" panose="020B0600000101010101" pitchFamily="50" charset="-127"/>
                        <a:ea typeface="나눔스퀘어라운드 Bold" panose="020B0600000101010101" pitchFamily="50" charset="-127"/>
                        <a:cs typeface="Times New Roman"/>
                      </a:endParaRPr>
                    </a:p>
                  </a:txBody>
                  <a:tcPr marL="82918" marR="82918" marT="41459" marB="4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CC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i="1" dirty="0">
                        <a:solidFill>
                          <a:srgbClr val="0000FF"/>
                        </a:solidFill>
                        <a:latin typeface="나눔스퀘어라운드 Bold" panose="020B0600000101010101" pitchFamily="50" charset="-127"/>
                        <a:ea typeface="나눔스퀘어라운드 Bold" panose="020B0600000101010101" pitchFamily="50" charset="-127"/>
                        <a:cs typeface="Times New Roman"/>
                      </a:endParaRPr>
                    </a:p>
                  </a:txBody>
                  <a:tcPr marL="82918" marR="82918" marT="41459" marB="4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나눔스퀘어라운드 Bold" panose="020B0600000101010101" pitchFamily="50" charset="-127"/>
                          <a:ea typeface="나눔스퀘어라운드 Bold" panose="020B0600000101010101" pitchFamily="50" charset="-127"/>
                          <a:cs typeface="Times New Roman"/>
                        </a:rPr>
                        <a:t>사업장</a:t>
                      </a:r>
                      <a:endParaRPr lang="en-US" altLang="ko-KR" sz="1000" b="1" dirty="0">
                        <a:solidFill>
                          <a:schemeClr val="tx1"/>
                        </a:solidFill>
                        <a:latin typeface="나눔스퀘어라운드 Bold" panose="020B0600000101010101" pitchFamily="50" charset="-127"/>
                        <a:ea typeface="나눔스퀘어라운드 Bold" panose="020B0600000101010101" pitchFamily="50" charset="-127"/>
                        <a:cs typeface="Times New Roman"/>
                      </a:endParaRPr>
                    </a:p>
                    <a:p>
                      <a:pPr algn="ctr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나눔스퀘어라운드 Bold" panose="020B0600000101010101" pitchFamily="50" charset="-127"/>
                          <a:ea typeface="나눔스퀘어라운드 Bold" panose="020B0600000101010101" pitchFamily="50" charset="-127"/>
                          <a:cs typeface="Times New Roman"/>
                        </a:rPr>
                        <a:t>관리번호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나눔스퀘어라운드 Bold" panose="020B0600000101010101" pitchFamily="50" charset="-127"/>
                        <a:ea typeface="나눔스퀘어라운드 Bold" panose="020B0600000101010101" pitchFamily="50" charset="-127"/>
                        <a:cs typeface="Times New Roman"/>
                      </a:endParaRPr>
                    </a:p>
                  </a:txBody>
                  <a:tcPr marL="82918" marR="82918" marT="41459" marB="4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CC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i="1" dirty="0">
                        <a:solidFill>
                          <a:srgbClr val="0000FF"/>
                        </a:solidFill>
                        <a:latin typeface="나눔스퀘어라운드 Bold" panose="020B0600000101010101" pitchFamily="50" charset="-127"/>
                        <a:ea typeface="나눔스퀘어라운드 Bold" panose="020B0600000101010101" pitchFamily="50" charset="-127"/>
                        <a:cs typeface="Times New Roman"/>
                      </a:endParaRPr>
                    </a:p>
                  </a:txBody>
                  <a:tcPr marL="82918" marR="82918" marT="41459" marB="4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95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chemeClr val="tx1"/>
                          </a:solidFill>
                          <a:latin typeface="나눔스퀘어라운드 Bold" panose="020B0600000101010101" pitchFamily="50" charset="-127"/>
                          <a:ea typeface="나눔스퀘어라운드 Bold" panose="020B0600000101010101" pitchFamily="50" charset="-127"/>
                          <a:cs typeface="Times New Roman"/>
                        </a:rPr>
                        <a:t>대표자명</a:t>
                      </a:r>
                      <a:endParaRPr lang="en-US" sz="1000" dirty="0">
                        <a:solidFill>
                          <a:schemeClr val="tx1"/>
                        </a:solidFill>
                        <a:latin typeface="나눔스퀘어라운드 Bold" panose="020B0600000101010101" pitchFamily="50" charset="-127"/>
                        <a:ea typeface="나눔스퀘어라운드 Bold" panose="020B0600000101010101" pitchFamily="50" charset="-127"/>
                        <a:cs typeface="Times New Roman"/>
                      </a:endParaRPr>
                    </a:p>
                  </a:txBody>
                  <a:tcPr marL="82918" marR="82918" marT="41459" marB="4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CC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i="1" dirty="0">
                        <a:solidFill>
                          <a:srgbClr val="0000FF"/>
                        </a:solidFill>
                        <a:latin typeface="나눔스퀘어라운드 Bold" panose="020B0600000101010101" pitchFamily="50" charset="-127"/>
                        <a:ea typeface="나눔스퀘어라운드 Bold" panose="020B0600000101010101" pitchFamily="50" charset="-127"/>
                        <a:cs typeface="Times New Roman"/>
                      </a:endParaRPr>
                    </a:p>
                  </a:txBody>
                  <a:tcPr marL="82918" marR="82918" marT="41459" marB="4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나눔스퀘어라운드 Bold" panose="020B0600000101010101" pitchFamily="50" charset="-127"/>
                          <a:ea typeface="나눔스퀘어라운드 Bold" panose="020B0600000101010101" pitchFamily="50" charset="-127"/>
                          <a:cs typeface="Times New Roman"/>
                        </a:rPr>
                        <a:t>회사</a:t>
                      </a:r>
                      <a:endParaRPr lang="en-US" altLang="ko-KR" sz="1000" b="1" dirty="0">
                        <a:solidFill>
                          <a:schemeClr val="tx1"/>
                        </a:solidFill>
                        <a:latin typeface="나눔스퀘어라운드 Bold" panose="020B0600000101010101" pitchFamily="50" charset="-127"/>
                        <a:ea typeface="나눔스퀘어라운드 Bold" panose="020B0600000101010101" pitchFamily="50" charset="-127"/>
                        <a:cs typeface="Times New Roman"/>
                      </a:endParaRPr>
                    </a:p>
                    <a:p>
                      <a:pPr algn="ctr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나눔스퀘어라운드 Bold" panose="020B0600000101010101" pitchFamily="50" charset="-127"/>
                          <a:ea typeface="나눔스퀘어라운드 Bold" panose="020B0600000101010101" pitchFamily="50" charset="-127"/>
                          <a:cs typeface="Times New Roman"/>
                        </a:rPr>
                        <a:t>연락처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나눔스퀘어라운드 Bold" panose="020B0600000101010101" pitchFamily="50" charset="-127"/>
                        <a:ea typeface="나눔스퀘어라운드 Bold" panose="020B0600000101010101" pitchFamily="50" charset="-127"/>
                        <a:cs typeface="Times New Roman"/>
                      </a:endParaRPr>
                    </a:p>
                  </a:txBody>
                  <a:tcPr marL="82918" marR="82918" marT="41459" marB="4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CC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i="1" dirty="0">
                        <a:solidFill>
                          <a:srgbClr val="0000FF"/>
                        </a:solidFill>
                        <a:latin typeface="나눔스퀘어라운드 Bold" panose="020B0600000101010101" pitchFamily="50" charset="-127"/>
                        <a:ea typeface="나눔스퀘어라운드 Bold" panose="020B0600000101010101" pitchFamily="50" charset="-127"/>
                        <a:cs typeface="Times New Roman"/>
                      </a:endParaRPr>
                    </a:p>
                  </a:txBody>
                  <a:tcPr marL="82918" marR="82918" marT="41459" marB="4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95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chemeClr val="tx1"/>
                          </a:solidFill>
                          <a:latin typeface="나눔스퀘어라운드 Bold" panose="020B0600000101010101" pitchFamily="50" charset="-127"/>
                          <a:ea typeface="나눔스퀘어라운드 Bold" panose="020B0600000101010101" pitchFamily="50" charset="-127"/>
                          <a:cs typeface="Times New Roman"/>
                        </a:rPr>
                        <a:t>참석자명</a:t>
                      </a:r>
                      <a:endParaRPr lang="en-US" sz="1000" dirty="0">
                        <a:solidFill>
                          <a:schemeClr val="tx1"/>
                        </a:solidFill>
                        <a:latin typeface="나눔스퀘어라운드 Bold" panose="020B0600000101010101" pitchFamily="50" charset="-127"/>
                        <a:ea typeface="나눔스퀘어라운드 Bold" panose="020B0600000101010101" pitchFamily="50" charset="-127"/>
                        <a:cs typeface="Times New Roman"/>
                      </a:endParaRPr>
                    </a:p>
                  </a:txBody>
                  <a:tcPr marL="82918" marR="82918" marT="41459" marB="4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CC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i="1" dirty="0">
                        <a:solidFill>
                          <a:srgbClr val="0000FF"/>
                        </a:solidFill>
                        <a:latin typeface="나눔스퀘어라운드 Bold" panose="020B0600000101010101" pitchFamily="50" charset="-127"/>
                        <a:ea typeface="나눔스퀘어라운드 Bold" panose="020B0600000101010101" pitchFamily="50" charset="-127"/>
                        <a:cs typeface="Times New Roman"/>
                      </a:endParaRPr>
                    </a:p>
                  </a:txBody>
                  <a:tcPr marL="82918" marR="82918" marT="41459" marB="4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나눔스퀘어라운드 Bold" panose="020B0600000101010101" pitchFamily="50" charset="-127"/>
                          <a:ea typeface="나눔스퀘어라운드 Bold" panose="020B0600000101010101" pitchFamily="50" charset="-127"/>
                          <a:cs typeface="Times New Roman"/>
                        </a:rPr>
                        <a:t>참석자</a:t>
                      </a:r>
                      <a:endParaRPr lang="en-US" altLang="ko-KR" sz="1000" b="1" dirty="0">
                        <a:solidFill>
                          <a:schemeClr val="tx1"/>
                        </a:solidFill>
                        <a:latin typeface="나눔스퀘어라운드 Bold" panose="020B0600000101010101" pitchFamily="50" charset="-127"/>
                        <a:ea typeface="나눔스퀘어라운드 Bold" panose="020B0600000101010101" pitchFamily="50" charset="-127"/>
                        <a:cs typeface="Times New Roman"/>
                      </a:endParaRPr>
                    </a:p>
                    <a:p>
                      <a:pPr algn="ctr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나눔스퀘어라운드 Bold" panose="020B0600000101010101" pitchFamily="50" charset="-127"/>
                          <a:ea typeface="나눔스퀘어라운드 Bold" panose="020B0600000101010101" pitchFamily="50" charset="-127"/>
                          <a:cs typeface="Times New Roman"/>
                        </a:rPr>
                        <a:t>연락처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나눔스퀘어라운드 Bold" panose="020B0600000101010101" pitchFamily="50" charset="-127"/>
                        <a:ea typeface="나눔스퀘어라운드 Bold" panose="020B0600000101010101" pitchFamily="50" charset="-127"/>
                        <a:cs typeface="Times New Roman"/>
                      </a:endParaRPr>
                    </a:p>
                  </a:txBody>
                  <a:tcPr marL="82918" marR="82918" marT="41459" marB="4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CC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i="1" dirty="0">
                        <a:solidFill>
                          <a:srgbClr val="0000FF"/>
                        </a:solidFill>
                        <a:latin typeface="나눔스퀘어라운드 Bold" panose="020B0600000101010101" pitchFamily="50" charset="-127"/>
                        <a:ea typeface="나눔스퀘어라운드 Bold" panose="020B0600000101010101" pitchFamily="50" charset="-127"/>
                        <a:cs typeface="Times New Roman"/>
                      </a:endParaRPr>
                    </a:p>
                  </a:txBody>
                  <a:tcPr marL="82918" marR="82918" marT="41459" marB="4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95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chemeClr val="tx1"/>
                          </a:solidFill>
                          <a:latin typeface="나눔스퀘어라운드 Bold" panose="020B0600000101010101" pitchFamily="50" charset="-127"/>
                          <a:ea typeface="나눔스퀘어라운드 Bold" panose="020B0600000101010101" pitchFamily="50" charset="-127"/>
                          <a:cs typeface="Times New Roman"/>
                        </a:rPr>
                        <a:t>참석일자</a:t>
                      </a:r>
                      <a:endParaRPr lang="en-US" sz="1000" dirty="0">
                        <a:solidFill>
                          <a:schemeClr val="tx1"/>
                        </a:solidFill>
                        <a:latin typeface="나눔스퀘어라운드 Bold" panose="020B0600000101010101" pitchFamily="50" charset="-127"/>
                        <a:ea typeface="나눔스퀘어라운드 Bold" panose="020B0600000101010101" pitchFamily="50" charset="-127"/>
                        <a:cs typeface="Times New Roman"/>
                      </a:endParaRPr>
                    </a:p>
                  </a:txBody>
                  <a:tcPr marL="82918" marR="82918" marT="41459" marB="4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CC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나눔스퀘어라운드 Bold" panose="020B0600000101010101" pitchFamily="50" charset="-127"/>
                        <a:ea typeface="나눔스퀘어라운드 Bold" panose="020B0600000101010101" pitchFamily="50" charset="-127"/>
                        <a:cs typeface="Times New Roman"/>
                      </a:endParaRPr>
                    </a:p>
                  </a:txBody>
                  <a:tcPr marL="82918" marR="82918" marT="41459" marB="4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나눔스퀘어라운드 Bold" panose="020B0600000101010101" pitchFamily="50" charset="-127"/>
                          <a:ea typeface="나눔스퀘어라운드 Bold" panose="020B0600000101010101" pitchFamily="50" charset="-127"/>
                          <a:cs typeface="Times New Roman"/>
                        </a:rPr>
                        <a:t>참석자</a:t>
                      </a:r>
                      <a:endParaRPr lang="en-US" altLang="ko-KR" sz="1000" b="1" dirty="0">
                        <a:solidFill>
                          <a:schemeClr val="tx1"/>
                        </a:solidFill>
                        <a:latin typeface="나눔스퀘어라운드 Bold" panose="020B0600000101010101" pitchFamily="50" charset="-127"/>
                        <a:ea typeface="나눔스퀘어라운드 Bold" panose="020B0600000101010101" pitchFamily="50" charset="-127"/>
                        <a:cs typeface="Times New Roman"/>
                      </a:endParaRPr>
                    </a:p>
                    <a:p>
                      <a:pPr algn="ctr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나눔스퀘어라운드 Bold" panose="020B0600000101010101" pitchFamily="50" charset="-127"/>
                          <a:ea typeface="나눔스퀘어라운드 Bold" panose="020B0600000101010101" pitchFamily="50" charset="-127"/>
                          <a:cs typeface="Times New Roman"/>
                        </a:rPr>
                        <a:t>메일주소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나눔스퀘어라운드 Bold" panose="020B0600000101010101" pitchFamily="50" charset="-127"/>
                        <a:ea typeface="나눔스퀘어라운드 Bold" panose="020B0600000101010101" pitchFamily="50" charset="-127"/>
                        <a:cs typeface="Times New Roman"/>
                      </a:endParaRPr>
                    </a:p>
                  </a:txBody>
                  <a:tcPr marL="82918" marR="82918" marT="41459" marB="4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CC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i="1" dirty="0">
                        <a:solidFill>
                          <a:srgbClr val="0000FF"/>
                        </a:solidFill>
                        <a:latin typeface="나눔스퀘어라운드 Bold" panose="020B0600000101010101" pitchFamily="50" charset="-127"/>
                        <a:ea typeface="나눔스퀘어라운드 Bold" panose="020B0600000101010101" pitchFamily="50" charset="-127"/>
                        <a:cs typeface="Times New Roman"/>
                      </a:endParaRPr>
                    </a:p>
                  </a:txBody>
                  <a:tcPr marL="82918" marR="82918" marT="41459" marB="4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695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chemeClr val="tx1"/>
                          </a:solidFill>
                          <a:latin typeface="나눔스퀘어라운드 Bold" panose="020B0600000101010101" pitchFamily="50" charset="-127"/>
                          <a:ea typeface="나눔스퀘어라운드 Bold" panose="020B0600000101010101" pitchFamily="50" charset="-127"/>
                          <a:cs typeface="Times New Roman"/>
                        </a:rPr>
                        <a:t>고용보험</a:t>
                      </a:r>
                      <a:endParaRPr lang="en-US" altLang="ko-KR" sz="1000" dirty="0">
                        <a:solidFill>
                          <a:schemeClr val="tx1"/>
                        </a:solidFill>
                        <a:latin typeface="나눔스퀘어라운드 Bold" panose="020B0600000101010101" pitchFamily="50" charset="-127"/>
                        <a:ea typeface="나눔스퀘어라운드 Bold" panose="020B0600000101010101" pitchFamily="50" charset="-127"/>
                        <a:cs typeface="Times New Roman"/>
                      </a:endParaRPr>
                    </a:p>
                    <a:p>
                      <a:pPr algn="ctr"/>
                      <a:r>
                        <a:rPr lang="ko-KR" altLang="en-US" sz="1000" dirty="0">
                          <a:solidFill>
                            <a:schemeClr val="tx1"/>
                          </a:solidFill>
                          <a:latin typeface="나눔스퀘어라운드 Bold" panose="020B0600000101010101" pitchFamily="50" charset="-127"/>
                          <a:ea typeface="나눔스퀘어라운드 Bold" panose="020B0600000101010101" pitchFamily="50" charset="-127"/>
                          <a:cs typeface="Times New Roman"/>
                        </a:rPr>
                        <a:t>가입여부</a:t>
                      </a:r>
                      <a:endParaRPr lang="en-US" sz="1000" dirty="0">
                        <a:solidFill>
                          <a:schemeClr val="tx1"/>
                        </a:solidFill>
                        <a:latin typeface="나눔스퀘어라운드 Bold" panose="020B0600000101010101" pitchFamily="50" charset="-127"/>
                        <a:ea typeface="나눔스퀘어라운드 Bold" panose="020B0600000101010101" pitchFamily="50" charset="-127"/>
                        <a:cs typeface="Times New Roman"/>
                      </a:endParaRPr>
                    </a:p>
                  </a:txBody>
                  <a:tcPr marL="82918" marR="82918" marT="41459" marB="4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CC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나눔스퀘어라운드 Bold" panose="020B0600000101010101" pitchFamily="50" charset="-127"/>
                          <a:ea typeface="나눔스퀘어라운드 Bold" panose="020B0600000101010101" pitchFamily="50" charset="-127"/>
                          <a:cs typeface="Times New Roman"/>
                        </a:rPr>
                        <a:t>Y      /       N</a:t>
                      </a:r>
                    </a:p>
                  </a:txBody>
                  <a:tcPr marL="82918" marR="82918" marT="41459" marB="4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나눔스퀘어라운드 Bold" panose="020B0600000101010101" pitchFamily="50" charset="-127"/>
                          <a:ea typeface="나눔스퀘어라운드 Bold" panose="020B0600000101010101" pitchFamily="50" charset="-127"/>
                          <a:cs typeface="Times New Roman"/>
                        </a:rPr>
                        <a:t>사업장</a:t>
                      </a:r>
                      <a:endParaRPr lang="en-US" altLang="ko-KR" sz="1000" b="1" dirty="0">
                        <a:solidFill>
                          <a:schemeClr val="tx1"/>
                        </a:solidFill>
                        <a:latin typeface="나눔스퀘어라운드 Bold" panose="020B0600000101010101" pitchFamily="50" charset="-127"/>
                        <a:ea typeface="나눔스퀘어라운드 Bold" panose="020B0600000101010101" pitchFamily="50" charset="-127"/>
                        <a:cs typeface="Times New Roman"/>
                      </a:endParaRPr>
                    </a:p>
                    <a:p>
                      <a:pPr algn="ctr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나눔스퀘어라운드 Bold" panose="020B0600000101010101" pitchFamily="50" charset="-127"/>
                          <a:ea typeface="나눔스퀘어라운드 Bold" panose="020B0600000101010101" pitchFamily="50" charset="-127"/>
                          <a:cs typeface="Times New Roman"/>
                        </a:rPr>
                        <a:t>상시근로자수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나눔스퀘어라운드 Bold" panose="020B0600000101010101" pitchFamily="50" charset="-127"/>
                        <a:ea typeface="나눔스퀘어라운드 Bold" panose="020B0600000101010101" pitchFamily="50" charset="-127"/>
                        <a:cs typeface="Times New Roman"/>
                      </a:endParaRPr>
                    </a:p>
                  </a:txBody>
                  <a:tcPr marL="82918" marR="82918" marT="41459" marB="4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CC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i="1" dirty="0">
                        <a:solidFill>
                          <a:srgbClr val="0000FF"/>
                        </a:solidFill>
                        <a:latin typeface="나눔스퀘어라운드 Bold" panose="020B0600000101010101" pitchFamily="50" charset="-127"/>
                        <a:ea typeface="나눔스퀘어라운드 Bold" panose="020B0600000101010101" pitchFamily="50" charset="-127"/>
                        <a:cs typeface="Times New Roman"/>
                      </a:endParaRPr>
                    </a:p>
                  </a:txBody>
                  <a:tcPr marL="82918" marR="82918" marT="41459" marB="4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695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chemeClr val="tx1"/>
                          </a:solidFill>
                          <a:latin typeface="나눔스퀘어라운드 Bold" panose="020B0600000101010101" pitchFamily="50" charset="-127"/>
                          <a:ea typeface="나눔스퀘어라운드 Bold" panose="020B0600000101010101" pitchFamily="50" charset="-127"/>
                          <a:cs typeface="Times New Roman"/>
                        </a:rPr>
                        <a:t>참석방법</a:t>
                      </a:r>
                      <a:endParaRPr lang="en-US" sz="1000" dirty="0">
                        <a:solidFill>
                          <a:schemeClr val="tx1"/>
                        </a:solidFill>
                        <a:latin typeface="나눔스퀘어라운드 Bold" panose="020B0600000101010101" pitchFamily="50" charset="-127"/>
                        <a:ea typeface="나눔스퀘어라운드 Bold" panose="020B0600000101010101" pitchFamily="50" charset="-127"/>
                        <a:cs typeface="Times New Roman"/>
                      </a:endParaRPr>
                    </a:p>
                  </a:txBody>
                  <a:tcPr marL="82918" marR="82918" marT="41459" marB="4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CC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나눔스퀘어라운드 Bold" panose="020B0600000101010101" pitchFamily="50" charset="-127"/>
                        <a:ea typeface="나눔스퀘어라운드 Bold" panose="020B0600000101010101" pitchFamily="50" charset="-127"/>
                        <a:cs typeface="Times New Roman"/>
                      </a:endParaRPr>
                    </a:p>
                  </a:txBody>
                  <a:tcPr marL="82918" marR="82918" marT="41459" marB="4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나눔스퀘어라운드 Bold" panose="020B0600000101010101" pitchFamily="50" charset="-127"/>
                          <a:ea typeface="나눔스퀘어라운드 Bold" panose="020B0600000101010101" pitchFamily="50" charset="-127"/>
                          <a:cs typeface="Times New Roman"/>
                        </a:rPr>
                        <a:t>사업장</a:t>
                      </a:r>
                      <a:endParaRPr lang="en-US" altLang="ko-KR" sz="1000" b="1" dirty="0">
                        <a:solidFill>
                          <a:schemeClr val="tx1"/>
                        </a:solidFill>
                        <a:latin typeface="나눔스퀘어라운드 Bold" panose="020B0600000101010101" pitchFamily="50" charset="-127"/>
                        <a:ea typeface="나눔스퀘어라운드 Bold" panose="020B0600000101010101" pitchFamily="50" charset="-127"/>
                        <a:cs typeface="Times New Roman"/>
                      </a:endParaRPr>
                    </a:p>
                    <a:p>
                      <a:pPr algn="ctr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나눔스퀘어라운드 Bold" panose="020B0600000101010101" pitchFamily="50" charset="-127"/>
                          <a:ea typeface="나눔스퀘어라운드 Bold" panose="020B0600000101010101" pitchFamily="50" charset="-127"/>
                          <a:cs typeface="Times New Roman"/>
                        </a:rPr>
                        <a:t>소재지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나눔스퀘어라운드 Bold" panose="020B0600000101010101" pitchFamily="50" charset="-127"/>
                        <a:ea typeface="나눔스퀘어라운드 Bold" panose="020B0600000101010101" pitchFamily="50" charset="-127"/>
                        <a:cs typeface="Times New Roman"/>
                      </a:endParaRPr>
                    </a:p>
                  </a:txBody>
                  <a:tcPr marL="82918" marR="82918" marT="41459" marB="4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CC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i="1" dirty="0">
                        <a:solidFill>
                          <a:srgbClr val="0000FF"/>
                        </a:solidFill>
                        <a:latin typeface="나눔스퀘어라운드 Bold" panose="020B0600000101010101" pitchFamily="50" charset="-127"/>
                        <a:ea typeface="나눔스퀘어라운드 Bold" panose="020B0600000101010101" pitchFamily="50" charset="-127"/>
                        <a:cs typeface="Times New Roman"/>
                      </a:endParaRPr>
                    </a:p>
                  </a:txBody>
                  <a:tcPr marL="82918" marR="82918" marT="41459" marB="4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1383755" y="3728078"/>
            <a:ext cx="1559589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ko-KR" altLang="en-US" sz="1400" dirty="0">
                <a:solidFill>
                  <a:srgbClr val="221F20"/>
                </a:solidFill>
                <a:latin typeface="NanumSquare" pitchFamily="34" charset="0"/>
                <a:cs typeface="NanumSquare" pitchFamily="34" charset="0"/>
              </a:rPr>
              <a:t>집체교육</a:t>
            </a:r>
            <a:r>
              <a:rPr lang="en-US" sz="1400" dirty="0">
                <a:solidFill>
                  <a:srgbClr val="221F20"/>
                </a:solidFill>
                <a:latin typeface="NanumSquare" pitchFamily="34" charset="0"/>
                <a:cs typeface="NanumSquare" pitchFamily="34" charset="0"/>
              </a:rPr>
              <a:t>  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17724" y="4133213"/>
            <a:ext cx="2757622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400" b="1" dirty="0">
                <a:solidFill>
                  <a:srgbClr val="221F20"/>
                </a:solidFill>
                <a:latin typeface="NanumSquare" pitchFamily="34" charset="0"/>
                <a:cs typeface="NanumSquare" pitchFamily="34" charset="0"/>
              </a:rPr>
              <a:t>개인정보의 수집 및 이용동의</a:t>
            </a:r>
            <a:endParaRPr lang="en-US" sz="2400" dirty="0"/>
          </a:p>
        </p:txBody>
      </p:sp>
      <p:sp>
        <p:nvSpPr>
          <p:cNvPr id="9" name="Object 9"/>
          <p:cNvSpPr txBox="1"/>
          <p:nvPr/>
        </p:nvSpPr>
        <p:spPr>
          <a:xfrm>
            <a:off x="288843" y="4447226"/>
            <a:ext cx="6143153" cy="2246769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 anchor="t">
            <a:spAutoFit/>
          </a:bodyPr>
          <a:lstStyle/>
          <a:p>
            <a:pPr fontAlgn="base" latinLnBrk="1"/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1.  </a:t>
            </a:r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고용노동부에서는 근로자 직업능력개발훈련 지원제도 운영에 있어 </a:t>
            </a:r>
            <a:r>
              <a:rPr lang="ko-KR" altLang="en-US" sz="1000" spc="-150" dirty="0" err="1">
                <a:latin typeface="나눔스퀘어라운드 Light" panose="020B0600000101010101" pitchFamily="50" charset="-127"/>
                <a:ea typeface="나눔스퀘어" panose="020B0600000101010101"/>
              </a:rPr>
              <a:t>개인을</a:t>
            </a:r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 고유하게 구별하기 위해 부여된 식별정보</a:t>
            </a:r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(</a:t>
            </a:r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주민등록번호 등</a:t>
            </a:r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)</a:t>
            </a:r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를 포함한 개인정보를 다음과 같이 </a:t>
            </a:r>
            <a:r>
              <a:rPr lang="ko-KR" altLang="en-US" sz="1000" spc="-150" dirty="0" err="1">
                <a:latin typeface="나눔스퀘어라운드 Light" panose="020B0600000101010101" pitchFamily="50" charset="-127"/>
                <a:ea typeface="나눔스퀘어" panose="020B0600000101010101"/>
              </a:rPr>
              <a:t>직업능력개발정보망</a:t>
            </a:r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(HRD-Net)</a:t>
            </a:r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에 </a:t>
            </a:r>
            <a:r>
              <a:rPr lang="ko-KR" altLang="en-US" sz="1000" spc="-150" dirty="0" err="1">
                <a:latin typeface="나눔스퀘어라운드 Light" panose="020B0600000101010101" pitchFamily="50" charset="-127"/>
                <a:ea typeface="나눔스퀘어" panose="020B0600000101010101"/>
              </a:rPr>
              <a:t>수집ㆍ이용하고</a:t>
            </a:r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 있습니다</a:t>
            </a:r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.</a:t>
            </a:r>
            <a:endParaRPr lang="ko-KR" altLang="en-US" sz="1000" spc="-150" dirty="0">
              <a:latin typeface="나눔스퀘어라운드 Light" panose="020B0600000101010101" pitchFamily="50" charset="-127"/>
              <a:ea typeface="나눔스퀘어" panose="020B0600000101010101"/>
            </a:endParaRPr>
          </a:p>
          <a:p>
            <a:pPr fontAlgn="base" latinLnBrk="1"/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⚪ 개인정보의 수집</a:t>
            </a:r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․</a:t>
            </a:r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이용 목적</a:t>
            </a:r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: </a:t>
            </a:r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훈련비용 지원</a:t>
            </a:r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, </a:t>
            </a:r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개인별 훈련이력 관리</a:t>
            </a:r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, </a:t>
            </a:r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정부의 </a:t>
            </a:r>
            <a:r>
              <a:rPr lang="ko-KR" altLang="en-US" sz="1000" spc="-150" dirty="0" err="1">
                <a:latin typeface="나눔스퀘어라운드 Light" panose="020B0600000101010101" pitchFamily="50" charset="-127"/>
                <a:ea typeface="나눔스퀘어" panose="020B0600000101010101"/>
              </a:rPr>
              <a:t>직업능력개발훈련제도</a:t>
            </a:r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 실적</a:t>
            </a:r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․</a:t>
            </a:r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성과 평가</a:t>
            </a:r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, </a:t>
            </a:r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모니터링</a:t>
            </a:r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(</a:t>
            </a:r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훈련 수강 안내</a:t>
            </a:r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) </a:t>
            </a:r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등에 활용</a:t>
            </a:r>
          </a:p>
          <a:p>
            <a:pPr fontAlgn="base" latinLnBrk="1"/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⚪ 수집하는 개인정보 항목</a:t>
            </a:r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: </a:t>
            </a:r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성명</a:t>
            </a:r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, </a:t>
            </a:r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주민등록번호</a:t>
            </a:r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(</a:t>
            </a:r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필수</a:t>
            </a:r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)/</a:t>
            </a:r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지문</a:t>
            </a:r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(</a:t>
            </a:r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선택</a:t>
            </a:r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)/</a:t>
            </a:r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휴대전화번호</a:t>
            </a:r>
          </a:p>
          <a:p>
            <a:pPr fontAlgn="base" latinLnBrk="1"/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⚪ 개인정보의 보유 및 이용기간</a:t>
            </a:r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: </a:t>
            </a:r>
            <a:r>
              <a:rPr lang="ko-KR" altLang="en-US" sz="1000" spc="-150" dirty="0" err="1">
                <a:latin typeface="나눔스퀘어라운드 Light" panose="020B0600000101010101" pitchFamily="50" charset="-127"/>
                <a:ea typeface="나눔스퀘어" panose="020B0600000101010101"/>
              </a:rPr>
              <a:t>직업능력개발정보망</a:t>
            </a:r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(HRD-Net)</a:t>
            </a:r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에서 수집</a:t>
            </a:r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. </a:t>
            </a:r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계속 관리</a:t>
            </a:r>
            <a:endParaRPr lang="en-US" altLang="ko-KR" sz="1000" spc="-150" dirty="0">
              <a:latin typeface="나눔스퀘어라운드 Light" panose="020B0600000101010101" pitchFamily="50" charset="-127"/>
              <a:ea typeface="나눔스퀘어" panose="020B0600000101010101"/>
            </a:endParaRPr>
          </a:p>
          <a:p>
            <a:pPr fontAlgn="base" latinLnBrk="1"/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※ </a:t>
            </a:r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개인정보 수집</a:t>
            </a:r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․</a:t>
            </a:r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이용에 동의하지 않을 수 있으나</a:t>
            </a:r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, </a:t>
            </a:r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동의를 거부할 경우에는 해당 서비스를 제공받을 수 없습니다</a:t>
            </a:r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.</a:t>
            </a:r>
            <a:endParaRPr lang="ko-KR" altLang="en-US" sz="1000" spc="-150" dirty="0">
              <a:latin typeface="나눔스퀘어라운드 Light" panose="020B0600000101010101" pitchFamily="50" charset="-127"/>
              <a:ea typeface="나눔스퀘어" panose="020B0600000101010101"/>
            </a:endParaRPr>
          </a:p>
          <a:p>
            <a:pPr fontAlgn="base" latinLnBrk="1"/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2.  </a:t>
            </a:r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사업주 직업능력개발훈련 지원제도 운영을 위해서는 </a:t>
            </a:r>
            <a:r>
              <a:rPr lang="ko-KR" altLang="en-US" sz="1000" spc="-150" dirty="0" err="1">
                <a:latin typeface="나눔스퀘어라운드 Light" panose="020B0600000101010101" pitchFamily="50" charset="-127"/>
                <a:ea typeface="나눔스퀘어" panose="020B0600000101010101"/>
              </a:rPr>
              <a:t>개인을</a:t>
            </a:r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 고유하게 구별하기 위해 부여된 식별정보</a:t>
            </a:r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(</a:t>
            </a:r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주민등록번호 등</a:t>
            </a:r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)</a:t>
            </a:r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를 포함한 개인정보가 필요하며</a:t>
            </a:r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, </a:t>
            </a:r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고용노동부는 </a:t>
            </a:r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｢</a:t>
            </a:r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개인정보 보호법</a:t>
            </a:r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｣</a:t>
            </a:r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에 따라 훈련생으로부터 제공받는 개인정보를 보호하여야 합니다</a:t>
            </a:r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.</a:t>
            </a:r>
            <a:endParaRPr lang="ko-KR" altLang="en-US" sz="1000" spc="-150" dirty="0">
              <a:latin typeface="나눔스퀘어라운드 Light" panose="020B0600000101010101" pitchFamily="50" charset="-127"/>
              <a:ea typeface="나눔스퀘어" panose="020B0600000101010101"/>
            </a:endParaRPr>
          </a:p>
          <a:p>
            <a:pPr fontAlgn="base" latinLnBrk="1"/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3.  </a:t>
            </a:r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고용노동부는 개인정보를 처리 목적에 필요한 범위에서 적합하게 처리하고 그 목적 외의 용도로 사용하지 않으며 개인정보를 제공한 훈련생은 언제나 자신이 입력한 개인정보의 열람</a:t>
            </a:r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,</a:t>
            </a:r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수정을 신청할 수 있습니다</a:t>
            </a:r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.</a:t>
            </a:r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 다만</a:t>
            </a:r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, </a:t>
            </a:r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훈련실시 및 비용지원 등에 관한 정보는 오류가 있는 경우를 제외하고는 수정</a:t>
            </a:r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․</a:t>
            </a:r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삭제를 요청할 수 없습니다</a:t>
            </a:r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.</a:t>
            </a:r>
            <a:endParaRPr lang="ko-KR" altLang="en-US" sz="1000" spc="-150" dirty="0">
              <a:latin typeface="나눔스퀘어라운드 Light" panose="020B0600000101010101" pitchFamily="50" charset="-127"/>
              <a:ea typeface="나눔스퀘어" panose="020B0600000101010101"/>
            </a:endParaRPr>
          </a:p>
          <a:p>
            <a:pPr fontAlgn="base" latinLnBrk="1"/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4.  </a:t>
            </a:r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본인은 위 </a:t>
            </a:r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1.</a:t>
            </a:r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∼ </a:t>
            </a:r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3.</a:t>
            </a:r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의 내용에 따른 사업주 직업능력개발훈련 지원제도 운영을 위해 개인식별정보</a:t>
            </a:r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(</a:t>
            </a:r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주민등록번호 등</a:t>
            </a:r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)</a:t>
            </a:r>
            <a:r>
              <a:rPr lang="ko-KR" altLang="en-US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를 제공할 것을 동의합니다</a:t>
            </a:r>
            <a:r>
              <a:rPr lang="en-US" altLang="ko-KR" sz="1000" spc="-150" dirty="0">
                <a:latin typeface="나눔스퀘어라운드 Light" panose="020B0600000101010101" pitchFamily="50" charset="-127"/>
                <a:ea typeface="나눔스퀘어" panose="020B0600000101010101"/>
              </a:rPr>
              <a:t>.</a:t>
            </a:r>
            <a:endParaRPr lang="ko-KR" altLang="en-US" sz="1000" spc="-150" dirty="0">
              <a:latin typeface="나눔스퀘어라운드 Light" panose="020B0600000101010101" pitchFamily="50" charset="-127"/>
              <a:ea typeface="나눔스퀘어" panose="020B0600000101010101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6429" y="7036521"/>
            <a:ext cx="1037409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ko-KR" altLang="en-US" sz="1400" b="1" dirty="0">
                <a:solidFill>
                  <a:srgbClr val="221F20"/>
                </a:solidFill>
                <a:latin typeface="나눔스퀘어라운드 Light" panose="020B0600000101010101" pitchFamily="50" charset="-127"/>
                <a:ea typeface="나눔스퀘어라운드 Light" panose="020B0600000101010101" pitchFamily="50" charset="-127"/>
                <a:cs typeface="NanumSquare" pitchFamily="34" charset="0"/>
              </a:rPr>
              <a:t>교육규정</a:t>
            </a:r>
            <a:endParaRPr lang="en-US" sz="1400" dirty="0">
              <a:latin typeface="나눔스퀘어라운드 Light" panose="020B0600000101010101" pitchFamily="50" charset="-127"/>
              <a:ea typeface="나눔스퀘어라운드 Light" panose="020B0600000101010101" pitchFamily="50" charset="-127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8809" y="7616611"/>
            <a:ext cx="288589" cy="23192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907" b="1" dirty="0">
                <a:solidFill>
                  <a:srgbClr val="221F20"/>
                </a:solidFill>
                <a:latin typeface="NanumSquare Light" pitchFamily="34" charset="0"/>
                <a:cs typeface="NanumSquare Light" pitchFamily="34" charset="0"/>
              </a:rPr>
              <a:t>2.</a:t>
            </a:r>
            <a:endParaRPr lang="en-US" sz="1632" dirty="0"/>
          </a:p>
        </p:txBody>
      </p:sp>
      <p:sp>
        <p:nvSpPr>
          <p:cNvPr id="12" name="Object 12"/>
          <p:cNvSpPr txBox="1"/>
          <p:nvPr/>
        </p:nvSpPr>
        <p:spPr>
          <a:xfrm>
            <a:off x="380437" y="7617949"/>
            <a:ext cx="7296037" cy="23192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ko-KR" altLang="en-US" sz="907" b="1" dirty="0">
                <a:solidFill>
                  <a:srgbClr val="221F20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NanumSquare Light" pitchFamily="34" charset="0"/>
              </a:rPr>
              <a:t>교육시간은 </a:t>
            </a:r>
            <a:r>
              <a:rPr lang="en-US" altLang="ko-KR" sz="907" b="1" dirty="0">
                <a:solidFill>
                  <a:srgbClr val="221F20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NanumSquare Light" pitchFamily="34" charset="0"/>
              </a:rPr>
              <a:t>1</a:t>
            </a:r>
            <a:r>
              <a:rPr lang="ko-KR" altLang="en-US" sz="907" b="1" dirty="0">
                <a:solidFill>
                  <a:srgbClr val="221F20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NanumSquare Light" pitchFamily="34" charset="0"/>
              </a:rPr>
              <a:t>일 </a:t>
            </a:r>
            <a:r>
              <a:rPr lang="en-US" altLang="ko-KR" sz="907" b="1" dirty="0">
                <a:solidFill>
                  <a:srgbClr val="221F20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NanumSquare Light" pitchFamily="34" charset="0"/>
              </a:rPr>
              <a:t>4</a:t>
            </a:r>
            <a:r>
              <a:rPr lang="ko-KR" altLang="en-US" sz="907" b="1" dirty="0">
                <a:solidFill>
                  <a:srgbClr val="221F20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NanumSquare Light" pitchFamily="34" charset="0"/>
              </a:rPr>
              <a:t>시간이며</a:t>
            </a:r>
            <a:r>
              <a:rPr lang="en-US" altLang="ko-KR" sz="907" b="1" dirty="0">
                <a:solidFill>
                  <a:srgbClr val="221F20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NanumSquare Light" pitchFamily="34" charset="0"/>
              </a:rPr>
              <a:t>, </a:t>
            </a:r>
            <a:r>
              <a:rPr lang="ko-KR" altLang="en-US" sz="907" b="1" dirty="0">
                <a:solidFill>
                  <a:srgbClr val="221F20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NanumSquare Light" pitchFamily="34" charset="0"/>
              </a:rPr>
              <a:t>강의의 일부만 수강하는 것은 불가합니다</a:t>
            </a:r>
            <a:r>
              <a:rPr lang="en-US" altLang="ko-KR" sz="907" b="1" dirty="0">
                <a:solidFill>
                  <a:srgbClr val="221F20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NanumSquare Light" pitchFamily="34" charset="0"/>
              </a:rPr>
              <a:t>.(</a:t>
            </a:r>
            <a:r>
              <a:rPr lang="ko-KR" altLang="en-US" sz="907" b="1" dirty="0">
                <a:solidFill>
                  <a:srgbClr val="221F20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NanumSquare Light" pitchFamily="34" charset="0"/>
              </a:rPr>
              <a:t>교육시간의 </a:t>
            </a:r>
            <a:r>
              <a:rPr lang="en-US" altLang="ko-KR" sz="907" b="1" dirty="0">
                <a:solidFill>
                  <a:srgbClr val="221F20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NanumSquare Light" pitchFamily="34" charset="0"/>
              </a:rPr>
              <a:t>80%</a:t>
            </a:r>
            <a:r>
              <a:rPr lang="ko-KR" altLang="en-US" sz="907" b="1" dirty="0">
                <a:solidFill>
                  <a:srgbClr val="221F20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NanumSquare Light" pitchFamily="34" charset="0"/>
              </a:rPr>
              <a:t>이상 반드시 수강</a:t>
            </a:r>
            <a:r>
              <a:rPr lang="en-US" altLang="ko-KR" sz="907" b="1" dirty="0">
                <a:solidFill>
                  <a:srgbClr val="221F20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NanumSquare Light" pitchFamily="34" charset="0"/>
              </a:rPr>
              <a:t>)</a:t>
            </a:r>
            <a:endParaRPr lang="en-US" sz="1632" dirty="0">
              <a:latin typeface="나눔스퀘어 Bold" panose="020B0600000101010101" pitchFamily="50" charset="-127"/>
              <a:ea typeface="나눔스퀘어 Bold" panose="020B0600000101010101" pitchFamily="50" charset="-127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6429" y="7338136"/>
            <a:ext cx="288589" cy="23192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907" b="1" dirty="0">
                <a:solidFill>
                  <a:srgbClr val="221F20"/>
                </a:solidFill>
                <a:latin typeface="NanumSquare Light" pitchFamily="34" charset="0"/>
                <a:cs typeface="NanumSquare Light" pitchFamily="34" charset="0"/>
              </a:rPr>
              <a:t>1.</a:t>
            </a:r>
            <a:endParaRPr lang="en-US" sz="1632" dirty="0"/>
          </a:p>
        </p:txBody>
      </p:sp>
      <p:sp>
        <p:nvSpPr>
          <p:cNvPr id="14" name="Object 14"/>
          <p:cNvSpPr txBox="1"/>
          <p:nvPr/>
        </p:nvSpPr>
        <p:spPr>
          <a:xfrm>
            <a:off x="367604" y="7338136"/>
            <a:ext cx="6445209" cy="23192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ko-KR" altLang="en-US" sz="907" b="1" dirty="0">
                <a:solidFill>
                  <a:srgbClr val="221F20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NanumSquare Light" pitchFamily="34" charset="0"/>
              </a:rPr>
              <a:t>교육대상자는 </a:t>
            </a:r>
            <a:r>
              <a:rPr lang="en-US" altLang="ko-KR" sz="907" b="1" dirty="0">
                <a:solidFill>
                  <a:srgbClr val="221F20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NanumSquare Light" pitchFamily="34" charset="0"/>
              </a:rPr>
              <a:t>100</a:t>
            </a:r>
            <a:r>
              <a:rPr lang="ko-KR" altLang="en-US" sz="907" b="1" dirty="0">
                <a:solidFill>
                  <a:srgbClr val="221F20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NanumSquare Light" pitchFamily="34" charset="0"/>
              </a:rPr>
              <a:t>인 미만 중소기업 근로자여야 하며</a:t>
            </a:r>
            <a:r>
              <a:rPr lang="en-US" altLang="ko-KR" sz="907" b="1" dirty="0">
                <a:solidFill>
                  <a:srgbClr val="221F20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NanumSquare Light" pitchFamily="34" charset="0"/>
              </a:rPr>
              <a:t>, </a:t>
            </a:r>
            <a:r>
              <a:rPr lang="ko-KR" altLang="en-US" sz="907" b="1" dirty="0">
                <a:solidFill>
                  <a:srgbClr val="221F20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NanumSquare Light" pitchFamily="34" charset="0"/>
              </a:rPr>
              <a:t>해당 사업장에 훈련실시일 기준 고용보험 취득이 되어야 합니다</a:t>
            </a:r>
            <a:r>
              <a:rPr lang="en-US" altLang="ko-KR" sz="907" b="1" dirty="0">
                <a:solidFill>
                  <a:srgbClr val="221F20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NanumSquare Light" pitchFamily="34" charset="0"/>
              </a:rPr>
              <a:t>.</a:t>
            </a:r>
            <a:endParaRPr lang="en-US" sz="1632" dirty="0">
              <a:latin typeface="나눔스퀘어 Bold" panose="020B0600000101010101" pitchFamily="50" charset="-127"/>
              <a:ea typeface="나눔스퀘어 Bold" panose="020B0600000101010101" pitchFamily="50" charset="-127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48437" y="7840607"/>
            <a:ext cx="288589" cy="23192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907" b="1" dirty="0">
                <a:solidFill>
                  <a:srgbClr val="221F20"/>
                </a:solidFill>
                <a:latin typeface="NanumSquare Light" pitchFamily="34" charset="0"/>
                <a:cs typeface="NanumSquare Light" pitchFamily="34" charset="0"/>
              </a:rPr>
              <a:t>3.</a:t>
            </a:r>
            <a:endParaRPr lang="en-US" sz="1632" dirty="0"/>
          </a:p>
        </p:txBody>
      </p:sp>
      <p:sp>
        <p:nvSpPr>
          <p:cNvPr id="16" name="Object 16"/>
          <p:cNvSpPr txBox="1"/>
          <p:nvPr/>
        </p:nvSpPr>
        <p:spPr>
          <a:xfrm>
            <a:off x="380437" y="7851453"/>
            <a:ext cx="7296037" cy="23192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907" b="1" dirty="0">
                <a:solidFill>
                  <a:srgbClr val="221F20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NanumSquare Light" pitchFamily="34" charset="0"/>
              </a:rPr>
              <a:t>원래 예정되었던 </a:t>
            </a:r>
            <a:r>
              <a:rPr lang="en-US" sz="907" b="1" dirty="0" err="1">
                <a:solidFill>
                  <a:srgbClr val="221F20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NanumSquare Light" pitchFamily="34" charset="0"/>
              </a:rPr>
              <a:t>강사가</a:t>
            </a:r>
            <a:r>
              <a:rPr lang="en-US" sz="907" b="1" dirty="0">
                <a:solidFill>
                  <a:srgbClr val="221F20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NanumSquare Light" pitchFamily="34" charset="0"/>
              </a:rPr>
              <a:t> 강</a:t>
            </a:r>
            <a:r>
              <a:rPr lang="ko-KR" altLang="en-US" sz="907" b="1" dirty="0">
                <a:solidFill>
                  <a:srgbClr val="221F20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NanumSquare Light" pitchFamily="34" charset="0"/>
              </a:rPr>
              <a:t>의를</a:t>
            </a:r>
            <a:r>
              <a:rPr lang="en-US" sz="907" b="1" dirty="0">
                <a:solidFill>
                  <a:srgbClr val="221F20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NanumSquare Light" pitchFamily="34" charset="0"/>
              </a:rPr>
              <a:t> 할 수 없는 경우에는 동일한 자격을 갖춘 다른 강사로 대체될 수 있습니다.</a:t>
            </a:r>
            <a:endParaRPr lang="en-US" sz="1632" dirty="0">
              <a:latin typeface="나눔스퀘어 Bold" panose="020B0600000101010101" pitchFamily="50" charset="-127"/>
              <a:ea typeface="나눔스퀘어 Bold" panose="020B0600000101010101" pitchFamily="50" charset="-127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46429" y="8051350"/>
            <a:ext cx="288590" cy="23192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907" b="1" dirty="0">
                <a:solidFill>
                  <a:srgbClr val="221F20"/>
                </a:solidFill>
                <a:latin typeface="NanumSquare Light" pitchFamily="34" charset="0"/>
                <a:cs typeface="NanumSquare Light" pitchFamily="34" charset="0"/>
              </a:rPr>
              <a:t>4.</a:t>
            </a:r>
            <a:endParaRPr lang="en-US" sz="1632" dirty="0"/>
          </a:p>
        </p:txBody>
      </p:sp>
      <p:sp>
        <p:nvSpPr>
          <p:cNvPr id="18" name="Object 18"/>
          <p:cNvSpPr txBox="1"/>
          <p:nvPr/>
        </p:nvSpPr>
        <p:spPr>
          <a:xfrm>
            <a:off x="388561" y="8083896"/>
            <a:ext cx="8548197" cy="37151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ko-KR" altLang="en-US" sz="907" b="1" dirty="0">
                <a:solidFill>
                  <a:srgbClr val="221F20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NanumSquare Light" pitchFamily="34" charset="0"/>
              </a:rPr>
              <a:t>비용은 기업별 사업주 직업훈련지원금 한도액에서 차감되며 추가 소요비용은 없습니다</a:t>
            </a:r>
            <a:r>
              <a:rPr lang="en-US" altLang="ko-KR" sz="907" b="1" dirty="0">
                <a:solidFill>
                  <a:srgbClr val="221F20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NanumSquare Light" pitchFamily="34" charset="0"/>
              </a:rPr>
              <a:t>.</a:t>
            </a:r>
          </a:p>
          <a:p>
            <a:r>
              <a:rPr lang="en-US" sz="907" b="1" dirty="0">
                <a:solidFill>
                  <a:srgbClr val="221F20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NanumSquare Light" pitchFamily="34" charset="0"/>
              </a:rPr>
              <a:t>(</a:t>
            </a:r>
            <a:r>
              <a:rPr lang="ko-KR" altLang="en-US" sz="907" b="1" dirty="0">
                <a:solidFill>
                  <a:srgbClr val="221F20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NanumSquare Light" pitchFamily="34" charset="0"/>
              </a:rPr>
              <a:t>단</a:t>
            </a:r>
            <a:r>
              <a:rPr lang="en-US" altLang="ko-KR" sz="907" b="1" dirty="0">
                <a:solidFill>
                  <a:srgbClr val="221F20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NanumSquare Light" pitchFamily="34" charset="0"/>
              </a:rPr>
              <a:t>, </a:t>
            </a:r>
            <a:r>
              <a:rPr lang="ko-KR" altLang="en-US" sz="907" b="1" dirty="0">
                <a:solidFill>
                  <a:srgbClr val="221F20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NanumSquare Light" pitchFamily="34" charset="0"/>
              </a:rPr>
              <a:t>사업주의 동의가 있어야 하며</a:t>
            </a:r>
            <a:r>
              <a:rPr lang="en-US" altLang="ko-KR" sz="907" b="1" dirty="0">
                <a:solidFill>
                  <a:srgbClr val="221F20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NanumSquare Light" pitchFamily="34" charset="0"/>
              </a:rPr>
              <a:t> </a:t>
            </a:r>
            <a:r>
              <a:rPr lang="ko-KR" altLang="en-US" sz="907" b="1" dirty="0">
                <a:solidFill>
                  <a:srgbClr val="221F20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NanumSquare Light" pitchFamily="34" charset="0"/>
              </a:rPr>
              <a:t>사업주의 동의는 별첨의 공동훈련실시계획서 회사 직인으로 갈음</a:t>
            </a:r>
            <a:r>
              <a:rPr lang="en-US" altLang="ko-KR" sz="907" b="1" dirty="0">
                <a:solidFill>
                  <a:srgbClr val="221F20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NanumSquare Light" pitchFamily="34" charset="0"/>
              </a:rPr>
              <a:t>)</a:t>
            </a:r>
            <a:endParaRPr lang="en-US" sz="1632" dirty="0">
              <a:latin typeface="나눔스퀘어 Bold" panose="020B0600000101010101" pitchFamily="50" charset="-127"/>
              <a:ea typeface="나눔스퀘어 Bold" panose="020B0600000101010101" pitchFamily="50" charset="-127"/>
            </a:endParaRPr>
          </a:p>
        </p:txBody>
      </p:sp>
      <p:grpSp>
        <p:nvGrpSpPr>
          <p:cNvPr id="1002" name="그룹 1002"/>
          <p:cNvGrpSpPr/>
          <p:nvPr/>
        </p:nvGrpSpPr>
        <p:grpSpPr>
          <a:xfrm>
            <a:off x="238809" y="8672060"/>
            <a:ext cx="8268185" cy="427168"/>
            <a:chOff x="709872" y="8876961"/>
            <a:chExt cx="9117971" cy="471072"/>
          </a:xfrm>
        </p:grpSpPr>
        <p:sp>
          <p:nvSpPr>
            <p:cNvPr id="20" name="Object 20"/>
            <p:cNvSpPr txBox="1"/>
            <p:nvPr/>
          </p:nvSpPr>
          <p:spPr>
            <a:xfrm>
              <a:off x="709872" y="8876965"/>
              <a:ext cx="366443" cy="286448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en-US" sz="1088" b="1" dirty="0">
                  <a:solidFill>
                    <a:srgbClr val="221F20"/>
                  </a:solidFill>
                  <a:latin typeface="NanumSquare" pitchFamily="34" charset="0"/>
                  <a:cs typeface="NanumSquare" pitchFamily="34" charset="0"/>
                </a:rPr>
                <a:t>※</a:t>
              </a:r>
              <a:endParaRPr lang="en-US" sz="1632" dirty="0"/>
            </a:p>
          </p:txBody>
        </p:sp>
        <p:sp>
          <p:nvSpPr>
            <p:cNvPr id="21" name="Object 21"/>
            <p:cNvSpPr txBox="1"/>
            <p:nvPr/>
          </p:nvSpPr>
          <p:spPr>
            <a:xfrm>
              <a:off x="900411" y="8876961"/>
              <a:ext cx="8927432" cy="471072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en-US" sz="1088" b="1" dirty="0">
                  <a:solidFill>
                    <a:srgbClr val="221F20"/>
                  </a:solidFill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  <a:cs typeface="NanumSquare" pitchFamily="34" charset="0"/>
                </a:rPr>
                <a:t>본인은 상기와 같은 </a:t>
              </a:r>
              <a:r>
                <a:rPr lang="en-US" sz="1088" b="1" dirty="0" err="1">
                  <a:solidFill>
                    <a:srgbClr val="221F20"/>
                  </a:solidFill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  <a:cs typeface="NanumSquare" pitchFamily="34" charset="0"/>
                </a:rPr>
                <a:t>내용으로</a:t>
              </a:r>
              <a:r>
                <a:rPr lang="en-US" sz="1088" b="1" dirty="0">
                  <a:solidFill>
                    <a:srgbClr val="221F20"/>
                  </a:solidFill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  <a:cs typeface="NanumSquare" pitchFamily="34" charset="0"/>
                </a:rPr>
                <a:t> </a:t>
              </a:r>
              <a:r>
                <a:rPr lang="ko-KR" altLang="en-US" sz="1088" b="1" dirty="0">
                  <a:solidFill>
                    <a:srgbClr val="221F20"/>
                  </a:solidFill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  <a:cs typeface="NanumSquare" pitchFamily="34" charset="0"/>
                </a:rPr>
                <a:t>한국산업인력공단 울산지사의 지원 교육</a:t>
              </a:r>
              <a:r>
                <a:rPr lang="en-US" sz="1088" b="1" dirty="0">
                  <a:solidFill>
                    <a:srgbClr val="221F20"/>
                  </a:solidFill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  <a:cs typeface="NanumSquare" pitchFamily="34" charset="0"/>
                </a:rPr>
                <a:t>을 신청하며 </a:t>
              </a:r>
              <a:r>
                <a:rPr lang="en-US" sz="1088" b="1" dirty="0" err="1">
                  <a:solidFill>
                    <a:srgbClr val="221F20"/>
                  </a:solidFill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  <a:cs typeface="NanumSquare" pitchFamily="34" charset="0"/>
                </a:rPr>
                <a:t>본인의</a:t>
              </a:r>
              <a:r>
                <a:rPr lang="en-US" sz="1088" b="1" dirty="0">
                  <a:solidFill>
                    <a:srgbClr val="221F20"/>
                  </a:solidFill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  <a:cs typeface="NanumSquare" pitchFamily="34" charset="0"/>
                </a:rPr>
                <a:t> </a:t>
              </a:r>
            </a:p>
            <a:p>
              <a:r>
                <a:rPr lang="en-US" sz="1088" b="1" dirty="0" err="1">
                  <a:solidFill>
                    <a:srgbClr val="221F20"/>
                  </a:solidFill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  <a:cs typeface="NanumSquare" pitchFamily="34" charset="0"/>
                </a:rPr>
                <a:t>개인정보를</a:t>
              </a:r>
              <a:r>
                <a:rPr lang="en-US" sz="1088" b="1" dirty="0">
                  <a:solidFill>
                    <a:srgbClr val="221F20"/>
                  </a:solidFill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  <a:cs typeface="NanumSquare" pitchFamily="34" charset="0"/>
                </a:rPr>
                <a:t> </a:t>
              </a:r>
              <a:r>
                <a:rPr lang="en-US" sz="1088" b="1" dirty="0" err="1">
                  <a:solidFill>
                    <a:srgbClr val="221F20"/>
                  </a:solidFill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  <a:cs typeface="NanumSquare" pitchFamily="34" charset="0"/>
                </a:rPr>
                <a:t>수집</a:t>
              </a:r>
              <a:r>
                <a:rPr lang="en-US" sz="1088" b="1" dirty="0">
                  <a:solidFill>
                    <a:srgbClr val="221F20"/>
                  </a:solidFill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  <a:cs typeface="NanumSquare" pitchFamily="34" charset="0"/>
                </a:rPr>
                <a:t> 및 이용 제공하는 것에 동의합니다.</a:t>
              </a:r>
              <a:endParaRPr lang="en-US" sz="1632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endParaRPr>
            </a:p>
          </p:txBody>
        </p:sp>
      </p:grpSp>
      <p:grpSp>
        <p:nvGrpSpPr>
          <p:cNvPr id="1003" name="그룹 1003"/>
          <p:cNvGrpSpPr/>
          <p:nvPr/>
        </p:nvGrpSpPr>
        <p:grpSpPr>
          <a:xfrm>
            <a:off x="683329" y="9151097"/>
            <a:ext cx="2639679" cy="280927"/>
            <a:chOff x="817250" y="9595158"/>
            <a:chExt cx="2910979" cy="309799"/>
          </a:xfrm>
        </p:grpSpPr>
        <p:sp>
          <p:nvSpPr>
            <p:cNvPr id="24" name="Object 24"/>
            <p:cNvSpPr txBox="1"/>
            <p:nvPr/>
          </p:nvSpPr>
          <p:spPr>
            <a:xfrm>
              <a:off x="817250" y="9595158"/>
              <a:ext cx="449294" cy="301932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en-US" sz="1179" b="1" dirty="0">
                  <a:solidFill>
                    <a:srgbClr val="221F20"/>
                  </a:solidFill>
                  <a:latin typeface="NanumSquare" pitchFamily="34" charset="0"/>
                  <a:cs typeface="NanumSquare" pitchFamily="34" charset="0"/>
                </a:rPr>
                <a:t>20</a:t>
              </a:r>
              <a:endParaRPr lang="en-US" sz="1632" dirty="0"/>
            </a:p>
          </p:txBody>
        </p:sp>
        <p:sp>
          <p:nvSpPr>
            <p:cNvPr id="25" name="Object 25"/>
            <p:cNvSpPr txBox="1"/>
            <p:nvPr/>
          </p:nvSpPr>
          <p:spPr>
            <a:xfrm>
              <a:off x="1598067" y="9603025"/>
              <a:ext cx="325058" cy="301932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en-US" sz="1179" b="1" dirty="0">
                  <a:solidFill>
                    <a:srgbClr val="221F20"/>
                  </a:solidFill>
                  <a:latin typeface="NanumSquare" pitchFamily="34" charset="0"/>
                  <a:cs typeface="NanumSquare" pitchFamily="34" charset="0"/>
                </a:rPr>
                <a:t>년</a:t>
              </a:r>
              <a:endParaRPr lang="en-US" sz="1632" dirty="0"/>
            </a:p>
          </p:txBody>
        </p:sp>
        <p:sp>
          <p:nvSpPr>
            <p:cNvPr id="26" name="Object 26"/>
            <p:cNvSpPr txBox="1"/>
            <p:nvPr/>
          </p:nvSpPr>
          <p:spPr>
            <a:xfrm>
              <a:off x="2488343" y="9603025"/>
              <a:ext cx="325058" cy="301932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en-US" sz="1179" b="1" dirty="0">
                  <a:solidFill>
                    <a:srgbClr val="221F20"/>
                  </a:solidFill>
                  <a:latin typeface="NanumSquare" pitchFamily="34" charset="0"/>
                  <a:cs typeface="NanumSquare" pitchFamily="34" charset="0"/>
                </a:rPr>
                <a:t>월</a:t>
              </a:r>
              <a:endParaRPr lang="en-US" sz="1632" dirty="0"/>
            </a:p>
          </p:txBody>
        </p:sp>
        <p:sp>
          <p:nvSpPr>
            <p:cNvPr id="27" name="Object 27"/>
            <p:cNvSpPr txBox="1"/>
            <p:nvPr/>
          </p:nvSpPr>
          <p:spPr>
            <a:xfrm>
              <a:off x="3403171" y="9603025"/>
              <a:ext cx="325058" cy="301932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en-US" sz="1179" b="1" dirty="0">
                  <a:solidFill>
                    <a:srgbClr val="221F20"/>
                  </a:solidFill>
                  <a:latin typeface="NanumSquare" pitchFamily="34" charset="0"/>
                  <a:cs typeface="NanumSquare" pitchFamily="34" charset="0"/>
                </a:rPr>
                <a:t>일</a:t>
              </a:r>
              <a:endParaRPr lang="en-US" sz="1632" dirty="0"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3623633" y="9158217"/>
            <a:ext cx="763376" cy="27379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179" b="1" dirty="0">
                <a:solidFill>
                  <a:srgbClr val="221F20"/>
                </a:solidFill>
                <a:latin typeface="NanumSquare" pitchFamily="34" charset="0"/>
                <a:cs typeface="NanumSquare" pitchFamily="34" charset="0"/>
              </a:rPr>
              <a:t>성함:</a:t>
            </a:r>
            <a:endParaRPr lang="en-US" sz="1632" dirty="0"/>
          </a:p>
        </p:txBody>
      </p:sp>
      <p:sp>
        <p:nvSpPr>
          <p:cNvPr id="30" name="Object 30"/>
          <p:cNvSpPr txBox="1"/>
          <p:nvPr/>
        </p:nvSpPr>
        <p:spPr>
          <a:xfrm>
            <a:off x="5667019" y="9158217"/>
            <a:ext cx="763376" cy="27379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179" b="1" dirty="0">
                <a:solidFill>
                  <a:srgbClr val="221F20"/>
                </a:solidFill>
                <a:latin typeface="NanumSquare" pitchFamily="34" charset="0"/>
                <a:cs typeface="NanumSquare" pitchFamily="34" charset="0"/>
              </a:rPr>
              <a:t>(서명)</a:t>
            </a:r>
            <a:endParaRPr lang="en-US" sz="1632" dirty="0"/>
          </a:p>
        </p:txBody>
      </p:sp>
      <p:grpSp>
        <p:nvGrpSpPr>
          <p:cNvPr id="1004" name="그룹 1004"/>
          <p:cNvGrpSpPr/>
          <p:nvPr/>
        </p:nvGrpSpPr>
        <p:grpSpPr>
          <a:xfrm>
            <a:off x="3968462" y="9384658"/>
            <a:ext cx="2111244" cy="8636"/>
            <a:chOff x="4440021" y="9852740"/>
            <a:chExt cx="2328233" cy="9524"/>
          </a:xfrm>
        </p:grpSpPr>
        <p:pic>
          <p:nvPicPr>
            <p:cNvPr id="32" name="Object 31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440021" y="9852740"/>
              <a:ext cx="2328233" cy="9524"/>
            </a:xfrm>
            <a:prstGeom prst="rect">
              <a:avLst/>
            </a:prstGeom>
          </p:spPr>
        </p:pic>
      </p:grpSp>
      <p:sp>
        <p:nvSpPr>
          <p:cNvPr id="45" name="Object 45"/>
          <p:cNvSpPr txBox="1"/>
          <p:nvPr/>
        </p:nvSpPr>
        <p:spPr>
          <a:xfrm>
            <a:off x="255278" y="6713800"/>
            <a:ext cx="6322560" cy="23192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907" b="1" dirty="0">
                <a:solidFill>
                  <a:srgbClr val="221F20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NanumSquare Light" pitchFamily="34" charset="0"/>
              </a:rPr>
              <a:t>*위 필수항목의 개인정보 수집 및 이용에 동의하지 않으실 </a:t>
            </a:r>
            <a:r>
              <a:rPr lang="en-US" sz="907" b="1" dirty="0" err="1">
                <a:solidFill>
                  <a:srgbClr val="221F20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NanumSquare Light" pitchFamily="34" charset="0"/>
              </a:rPr>
              <a:t>경우</a:t>
            </a:r>
            <a:r>
              <a:rPr lang="en-US" sz="907" b="1" dirty="0">
                <a:solidFill>
                  <a:srgbClr val="221F20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NanumSquare Light" pitchFamily="34" charset="0"/>
              </a:rPr>
              <a:t> </a:t>
            </a:r>
            <a:r>
              <a:rPr lang="ko-KR" altLang="en-US" sz="907" b="1" dirty="0">
                <a:solidFill>
                  <a:srgbClr val="221F20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NanumSquare Light" pitchFamily="34" charset="0"/>
              </a:rPr>
              <a:t>교육</a:t>
            </a:r>
            <a:r>
              <a:rPr lang="en-US" sz="907" b="1" dirty="0">
                <a:solidFill>
                  <a:srgbClr val="221F20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NanumSquare Light" pitchFamily="34" charset="0"/>
              </a:rPr>
              <a:t>이 제한됩니다.</a:t>
            </a:r>
            <a:endParaRPr lang="en-US" sz="1632" dirty="0">
              <a:latin typeface="나눔스퀘어 Bold" panose="020B0600000101010101" pitchFamily="50" charset="-127"/>
              <a:ea typeface="나눔스퀘어 Bold" panose="020B0600000101010101" pitchFamily="50" charset="-127"/>
            </a:endParaRPr>
          </a:p>
        </p:txBody>
      </p:sp>
      <p:pic>
        <p:nvPicPr>
          <p:cNvPr id="22" name="그림 21">
            <a:extLst>
              <a:ext uri="{FF2B5EF4-FFF2-40B4-BE49-F238E27FC236}">
                <a16:creationId xmlns:a16="http://schemas.microsoft.com/office/drawing/2014/main" id="{CFBEC7A1-B29C-4D1D-B3EE-A3A5DB2E2C1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0872" y="588087"/>
            <a:ext cx="1526150" cy="1196131"/>
          </a:xfrm>
          <a:prstGeom prst="rect">
            <a:avLst/>
          </a:prstGeom>
        </p:spPr>
      </p:pic>
      <p:sp>
        <p:nvSpPr>
          <p:cNvPr id="44" name="Object 7">
            <a:extLst>
              <a:ext uri="{FF2B5EF4-FFF2-40B4-BE49-F238E27FC236}">
                <a16:creationId xmlns:a16="http://schemas.microsoft.com/office/drawing/2014/main" id="{039C246B-674A-4287-AE38-DBC4A4368937}"/>
              </a:ext>
            </a:extLst>
          </p:cNvPr>
          <p:cNvSpPr txBox="1"/>
          <p:nvPr/>
        </p:nvSpPr>
        <p:spPr>
          <a:xfrm>
            <a:off x="1298395" y="2957720"/>
            <a:ext cx="2789323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400" dirty="0">
                <a:solidFill>
                  <a:srgbClr val="221F20"/>
                </a:solidFill>
                <a:latin typeface="NanumSquare" pitchFamily="34" charset="0"/>
                <a:cs typeface="NanumSquare" pitchFamily="34" charset="0"/>
              </a:rPr>
              <a:t>‘25.      9.      5.(</a:t>
            </a:r>
            <a:r>
              <a:rPr lang="ko-KR" altLang="en-US" sz="1400" dirty="0">
                <a:solidFill>
                  <a:srgbClr val="221F20"/>
                </a:solidFill>
                <a:latin typeface="NanumSquare" pitchFamily="34" charset="0"/>
                <a:cs typeface="NanumSquare" pitchFamily="34" charset="0"/>
              </a:rPr>
              <a:t>금</a:t>
            </a:r>
            <a:r>
              <a:rPr lang="en-US" altLang="ko-KR" sz="1400" dirty="0">
                <a:solidFill>
                  <a:srgbClr val="221F20"/>
                </a:solidFill>
                <a:latin typeface="NanumSquare" pitchFamily="34" charset="0"/>
                <a:cs typeface="NanumSquare" pitchFamily="34" charset="0"/>
              </a:rPr>
              <a:t>)</a:t>
            </a:r>
            <a:endParaRPr lang="en-US" sz="1400" dirty="0">
              <a:solidFill>
                <a:srgbClr val="221F20"/>
              </a:solidFill>
              <a:latin typeface="NanumSquare" pitchFamily="34" charset="0"/>
              <a:cs typeface="NanumSquare" pitchFamily="34" charset="0"/>
            </a:endParaRPr>
          </a:p>
        </p:txBody>
      </p:sp>
      <p:sp>
        <p:nvSpPr>
          <p:cNvPr id="37" name="Object 13">
            <a:extLst>
              <a:ext uri="{FF2B5EF4-FFF2-40B4-BE49-F238E27FC236}">
                <a16:creationId xmlns:a16="http://schemas.microsoft.com/office/drawing/2014/main" id="{F41997A6-C30F-4A5C-9DCC-BF7564805455}"/>
              </a:ext>
            </a:extLst>
          </p:cNvPr>
          <p:cNvSpPr txBox="1"/>
          <p:nvPr/>
        </p:nvSpPr>
        <p:spPr>
          <a:xfrm>
            <a:off x="240205" y="8420336"/>
            <a:ext cx="288589" cy="23192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907" b="1" dirty="0">
                <a:solidFill>
                  <a:srgbClr val="221F20"/>
                </a:solidFill>
                <a:latin typeface="NanumSquare Light" pitchFamily="34" charset="0"/>
                <a:cs typeface="NanumSquare Light" pitchFamily="34" charset="0"/>
              </a:rPr>
              <a:t>5.</a:t>
            </a:r>
            <a:endParaRPr lang="en-US" sz="1632" dirty="0"/>
          </a:p>
        </p:txBody>
      </p:sp>
      <p:sp>
        <p:nvSpPr>
          <p:cNvPr id="38" name="Object 14">
            <a:extLst>
              <a:ext uri="{FF2B5EF4-FFF2-40B4-BE49-F238E27FC236}">
                <a16:creationId xmlns:a16="http://schemas.microsoft.com/office/drawing/2014/main" id="{BC3BCB59-B335-475B-B796-F9B65D04A2FF}"/>
              </a:ext>
            </a:extLst>
          </p:cNvPr>
          <p:cNvSpPr txBox="1"/>
          <p:nvPr/>
        </p:nvSpPr>
        <p:spPr>
          <a:xfrm>
            <a:off x="388561" y="8437065"/>
            <a:ext cx="6033283" cy="23192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ko-KR" altLang="en-US" sz="907" b="1" dirty="0">
                <a:solidFill>
                  <a:srgbClr val="221F20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NanumSquare Light" pitchFamily="34" charset="0"/>
              </a:rPr>
              <a:t>사업장이 고용보험 체납상태일 경우 훈련참여가 불가합니다</a:t>
            </a:r>
            <a:r>
              <a:rPr lang="en-US" altLang="ko-KR" sz="907" b="1" dirty="0">
                <a:solidFill>
                  <a:srgbClr val="221F20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NanumSquare Light" pitchFamily="34" charset="0"/>
              </a:rPr>
              <a:t>.</a:t>
            </a:r>
            <a:endParaRPr lang="en-US" sz="1632" dirty="0">
              <a:latin typeface="나눔스퀘어 Bold" panose="020B0600000101010101" pitchFamily="50" charset="-127"/>
              <a:ea typeface="나눔스퀘어 Bold" panose="020B0600000101010101" pitchFamily="50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2CA0806F-BC8B-4ADB-8033-EDEE6627E4B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109" y="9449923"/>
            <a:ext cx="3457683" cy="334436"/>
          </a:xfrm>
          <a:prstGeom prst="rect">
            <a:avLst/>
          </a:prstGeom>
        </p:spPr>
      </p:pic>
      <p:sp>
        <p:nvSpPr>
          <p:cNvPr id="36" name="Object 35">
            <a:extLst>
              <a:ext uri="{FF2B5EF4-FFF2-40B4-BE49-F238E27FC236}">
                <a16:creationId xmlns:a16="http://schemas.microsoft.com/office/drawing/2014/main" id="{6884AA1F-3A64-45E4-92C8-B171E3CE2FDA}"/>
              </a:ext>
            </a:extLst>
          </p:cNvPr>
          <p:cNvSpPr txBox="1"/>
          <p:nvPr/>
        </p:nvSpPr>
        <p:spPr>
          <a:xfrm>
            <a:off x="-280410" y="93347"/>
            <a:ext cx="7390675" cy="93320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altLang="ko-KR" sz="2200" b="1" dirty="0">
                <a:solidFill>
                  <a:srgbClr val="FFFFFF"/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RIDIBatang" pitchFamily="34" charset="0"/>
              </a:rPr>
              <a:t>《2025 </a:t>
            </a:r>
            <a:r>
              <a:rPr lang="ko-KR" altLang="en-US" sz="2200" b="1" dirty="0">
                <a:solidFill>
                  <a:srgbClr val="FFFFFF"/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RIDIBatang" pitchFamily="34" charset="0"/>
              </a:rPr>
              <a:t>노동</a:t>
            </a:r>
            <a:r>
              <a:rPr lang="en-US" altLang="ko-KR" sz="2200" b="1" dirty="0">
                <a:solidFill>
                  <a:srgbClr val="FFFFFF"/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RIDIBatang" pitchFamily="34" charset="0"/>
              </a:rPr>
              <a:t>·</a:t>
            </a:r>
            <a:r>
              <a:rPr lang="ko-KR" altLang="en-US" sz="2200" b="1" dirty="0">
                <a:solidFill>
                  <a:srgbClr val="FFFFFF"/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RIDIBatang" pitchFamily="34" charset="0"/>
              </a:rPr>
              <a:t>세무 정책 변화 </a:t>
            </a:r>
            <a:r>
              <a:rPr lang="ko-KR" altLang="en-US" sz="2200" b="1" dirty="0" err="1">
                <a:solidFill>
                  <a:srgbClr val="FFFFFF"/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RIDIBatang" pitchFamily="34" charset="0"/>
              </a:rPr>
              <a:t>톺아보기</a:t>
            </a:r>
            <a:r>
              <a:rPr lang="en-US" altLang="ko-KR" sz="2200" b="1" dirty="0">
                <a:solidFill>
                  <a:srgbClr val="FFFFFF"/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RIDIBatang" pitchFamily="34" charset="0"/>
              </a:rPr>
              <a:t>:</a:t>
            </a:r>
            <a:r>
              <a:rPr lang="ko-KR" altLang="en-US" sz="2200" b="1" dirty="0">
                <a:solidFill>
                  <a:srgbClr val="FFFFFF"/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RIDIBatang" pitchFamily="34" charset="0"/>
              </a:rPr>
              <a:t> 기업 대응 전략</a:t>
            </a:r>
            <a:r>
              <a:rPr lang="en-US" altLang="ko-KR" sz="2200" b="1" dirty="0">
                <a:solidFill>
                  <a:srgbClr val="FFFFFF"/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RIDIBatang" pitchFamily="34" charset="0"/>
              </a:rPr>
              <a:t>》</a:t>
            </a:r>
            <a:r>
              <a:rPr lang="en-US" sz="2200" b="1" dirty="0">
                <a:solidFill>
                  <a:srgbClr val="FFFFFF"/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RIDIBatang" pitchFamily="34" charset="0"/>
              </a:rPr>
              <a:t> </a:t>
            </a:r>
          </a:p>
          <a:p>
            <a:pPr algn="ctr"/>
            <a:r>
              <a:rPr lang="ko-KR" altLang="en-US" sz="3264" b="1" dirty="0">
                <a:solidFill>
                  <a:srgbClr val="FFFFFF"/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RIDIBatang" pitchFamily="34" charset="0"/>
              </a:rPr>
              <a:t>교 육 참 여 </a:t>
            </a:r>
            <a:r>
              <a:rPr lang="en-US" sz="3264" b="1" dirty="0">
                <a:solidFill>
                  <a:srgbClr val="FFFFFF"/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RIDIBatang" pitchFamily="34" charset="0"/>
              </a:rPr>
              <a:t>신 청 서</a:t>
            </a:r>
            <a:endParaRPr lang="en-US" sz="2902" dirty="0"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03229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1342821E-250A-4455-8625-F9C921E65045}"/>
              </a:ext>
            </a:extLst>
          </p:cNvPr>
          <p:cNvSpPr/>
          <p:nvPr/>
        </p:nvSpPr>
        <p:spPr>
          <a:xfrm>
            <a:off x="-137160" y="1"/>
            <a:ext cx="6995160" cy="866998"/>
          </a:xfrm>
          <a:prstGeom prst="rect">
            <a:avLst/>
          </a:prstGeom>
          <a:solidFill>
            <a:srgbClr val="289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Object 35"/>
          <p:cNvSpPr txBox="1"/>
          <p:nvPr/>
        </p:nvSpPr>
        <p:spPr>
          <a:xfrm>
            <a:off x="266081" y="-14108"/>
            <a:ext cx="6324981" cy="95827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ko-KR" altLang="en-US" sz="3600" b="1" dirty="0">
                <a:solidFill>
                  <a:srgbClr val="FFFFFF"/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RIDIBatang" pitchFamily="34" charset="0"/>
              </a:rPr>
              <a:t>공동훈련실시계획서</a:t>
            </a:r>
            <a:endParaRPr lang="en-US" altLang="ko-KR" sz="3600" b="1" dirty="0">
              <a:solidFill>
                <a:srgbClr val="FFFFFF"/>
              </a:solidFill>
              <a:latin typeface="나눔스퀘어" panose="020B0600000101010101" pitchFamily="50" charset="-127"/>
              <a:ea typeface="나눔스퀘어" panose="020B0600000101010101" pitchFamily="50" charset="-127"/>
              <a:cs typeface="RIDIBatang" pitchFamily="34" charset="0"/>
            </a:endParaRPr>
          </a:p>
          <a:p>
            <a:pPr algn="ctr"/>
            <a:r>
              <a:rPr lang="en-US" altLang="ko-KR" b="1" dirty="0">
                <a:solidFill>
                  <a:srgbClr val="FFFFFF"/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RIDIBatang" pitchFamily="34" charset="0"/>
              </a:rPr>
              <a:t>(</a:t>
            </a:r>
            <a:r>
              <a:rPr lang="ko-KR" altLang="en-US" b="1" dirty="0">
                <a:solidFill>
                  <a:srgbClr val="FFFFFF"/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RIDIBatang" pitchFamily="34" charset="0"/>
              </a:rPr>
              <a:t>①</a:t>
            </a:r>
            <a:r>
              <a:rPr lang="en-US" altLang="ko-KR" b="1" dirty="0">
                <a:solidFill>
                  <a:srgbClr val="FFFFFF"/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RIDIBatang" pitchFamily="34" charset="0"/>
              </a:rPr>
              <a:t>~</a:t>
            </a:r>
            <a:r>
              <a:rPr lang="ko-KR" altLang="en-US" b="1" dirty="0">
                <a:solidFill>
                  <a:srgbClr val="FFFFFF"/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RIDIBatang" pitchFamily="34" charset="0"/>
              </a:rPr>
              <a:t>⑥ 작성</a:t>
            </a:r>
            <a:r>
              <a:rPr lang="en-US" altLang="ko-KR" b="1" dirty="0">
                <a:solidFill>
                  <a:srgbClr val="FFFFFF"/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RIDIBatang" pitchFamily="34" charset="0"/>
              </a:rPr>
              <a:t>, </a:t>
            </a:r>
            <a:r>
              <a:rPr lang="ko-KR" altLang="en-US" b="1" dirty="0">
                <a:solidFill>
                  <a:srgbClr val="FFFFFF"/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RIDIBatang" pitchFamily="34" charset="0"/>
              </a:rPr>
              <a:t>그 외 작성 불요</a:t>
            </a:r>
            <a:r>
              <a:rPr lang="en-US" altLang="ko-KR" b="1" dirty="0">
                <a:solidFill>
                  <a:srgbClr val="FFFFFF"/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RIDIBatang" pitchFamily="34" charset="0"/>
              </a:rPr>
              <a:t>)</a:t>
            </a:r>
            <a:endParaRPr lang="en-US" dirty="0"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F2E66080-C8D4-4D79-AEC6-4888C5E616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924896"/>
              </p:ext>
            </p:extLst>
          </p:nvPr>
        </p:nvGraphicFramePr>
        <p:xfrm>
          <a:off x="180960" y="1135247"/>
          <a:ext cx="6495224" cy="8506975"/>
        </p:xfrm>
        <a:graphic>
          <a:graphicData uri="http://schemas.openxmlformats.org/drawingml/2006/table">
            <a:tbl>
              <a:tblPr/>
              <a:tblGrid>
                <a:gridCol w="740466">
                  <a:extLst>
                    <a:ext uri="{9D8B030D-6E8A-4147-A177-3AD203B41FA5}">
                      <a16:colId xmlns:a16="http://schemas.microsoft.com/office/drawing/2014/main" val="186443798"/>
                    </a:ext>
                  </a:extLst>
                </a:gridCol>
                <a:gridCol w="212303">
                  <a:extLst>
                    <a:ext uri="{9D8B030D-6E8A-4147-A177-3AD203B41FA5}">
                      <a16:colId xmlns:a16="http://schemas.microsoft.com/office/drawing/2014/main" val="4271081673"/>
                    </a:ext>
                  </a:extLst>
                </a:gridCol>
                <a:gridCol w="212303">
                  <a:extLst>
                    <a:ext uri="{9D8B030D-6E8A-4147-A177-3AD203B41FA5}">
                      <a16:colId xmlns:a16="http://schemas.microsoft.com/office/drawing/2014/main" val="109323762"/>
                    </a:ext>
                  </a:extLst>
                </a:gridCol>
                <a:gridCol w="212303">
                  <a:extLst>
                    <a:ext uri="{9D8B030D-6E8A-4147-A177-3AD203B41FA5}">
                      <a16:colId xmlns:a16="http://schemas.microsoft.com/office/drawing/2014/main" val="4129316891"/>
                    </a:ext>
                  </a:extLst>
                </a:gridCol>
                <a:gridCol w="212303">
                  <a:extLst>
                    <a:ext uri="{9D8B030D-6E8A-4147-A177-3AD203B41FA5}">
                      <a16:colId xmlns:a16="http://schemas.microsoft.com/office/drawing/2014/main" val="4001783372"/>
                    </a:ext>
                  </a:extLst>
                </a:gridCol>
                <a:gridCol w="424606">
                  <a:extLst>
                    <a:ext uri="{9D8B030D-6E8A-4147-A177-3AD203B41FA5}">
                      <a16:colId xmlns:a16="http://schemas.microsoft.com/office/drawing/2014/main" val="2611406111"/>
                    </a:ext>
                  </a:extLst>
                </a:gridCol>
                <a:gridCol w="484894">
                  <a:extLst>
                    <a:ext uri="{9D8B030D-6E8A-4147-A177-3AD203B41FA5}">
                      <a16:colId xmlns:a16="http://schemas.microsoft.com/office/drawing/2014/main" val="517856376"/>
                    </a:ext>
                  </a:extLst>
                </a:gridCol>
                <a:gridCol w="334274">
                  <a:extLst>
                    <a:ext uri="{9D8B030D-6E8A-4147-A177-3AD203B41FA5}">
                      <a16:colId xmlns:a16="http://schemas.microsoft.com/office/drawing/2014/main" val="960019665"/>
                    </a:ext>
                  </a:extLst>
                </a:gridCol>
                <a:gridCol w="242348">
                  <a:extLst>
                    <a:ext uri="{9D8B030D-6E8A-4147-A177-3AD203B41FA5}">
                      <a16:colId xmlns:a16="http://schemas.microsoft.com/office/drawing/2014/main" val="1586393932"/>
                    </a:ext>
                  </a:extLst>
                </a:gridCol>
                <a:gridCol w="212303">
                  <a:extLst>
                    <a:ext uri="{9D8B030D-6E8A-4147-A177-3AD203B41FA5}">
                      <a16:colId xmlns:a16="http://schemas.microsoft.com/office/drawing/2014/main" val="1099703610"/>
                    </a:ext>
                  </a:extLst>
                </a:gridCol>
                <a:gridCol w="212303">
                  <a:extLst>
                    <a:ext uri="{9D8B030D-6E8A-4147-A177-3AD203B41FA5}">
                      <a16:colId xmlns:a16="http://schemas.microsoft.com/office/drawing/2014/main" val="4191072711"/>
                    </a:ext>
                  </a:extLst>
                </a:gridCol>
                <a:gridCol w="212303">
                  <a:extLst>
                    <a:ext uri="{9D8B030D-6E8A-4147-A177-3AD203B41FA5}">
                      <a16:colId xmlns:a16="http://schemas.microsoft.com/office/drawing/2014/main" val="654798917"/>
                    </a:ext>
                  </a:extLst>
                </a:gridCol>
                <a:gridCol w="212303">
                  <a:extLst>
                    <a:ext uri="{9D8B030D-6E8A-4147-A177-3AD203B41FA5}">
                      <a16:colId xmlns:a16="http://schemas.microsoft.com/office/drawing/2014/main" val="4195314512"/>
                    </a:ext>
                  </a:extLst>
                </a:gridCol>
                <a:gridCol w="212303">
                  <a:extLst>
                    <a:ext uri="{9D8B030D-6E8A-4147-A177-3AD203B41FA5}">
                      <a16:colId xmlns:a16="http://schemas.microsoft.com/office/drawing/2014/main" val="1922365667"/>
                    </a:ext>
                  </a:extLst>
                </a:gridCol>
                <a:gridCol w="212303">
                  <a:extLst>
                    <a:ext uri="{9D8B030D-6E8A-4147-A177-3AD203B41FA5}">
                      <a16:colId xmlns:a16="http://schemas.microsoft.com/office/drawing/2014/main" val="2026464055"/>
                    </a:ext>
                  </a:extLst>
                </a:gridCol>
                <a:gridCol w="424606">
                  <a:extLst>
                    <a:ext uri="{9D8B030D-6E8A-4147-A177-3AD203B41FA5}">
                      <a16:colId xmlns:a16="http://schemas.microsoft.com/office/drawing/2014/main" val="1446100178"/>
                    </a:ext>
                  </a:extLst>
                </a:gridCol>
                <a:gridCol w="269948">
                  <a:extLst>
                    <a:ext uri="{9D8B030D-6E8A-4147-A177-3AD203B41FA5}">
                      <a16:colId xmlns:a16="http://schemas.microsoft.com/office/drawing/2014/main" val="1317844261"/>
                    </a:ext>
                  </a:extLst>
                </a:gridCol>
                <a:gridCol w="154658">
                  <a:extLst>
                    <a:ext uri="{9D8B030D-6E8A-4147-A177-3AD203B41FA5}">
                      <a16:colId xmlns:a16="http://schemas.microsoft.com/office/drawing/2014/main" val="3956807986"/>
                    </a:ext>
                  </a:extLst>
                </a:gridCol>
                <a:gridCol w="212303">
                  <a:extLst>
                    <a:ext uri="{9D8B030D-6E8A-4147-A177-3AD203B41FA5}">
                      <a16:colId xmlns:a16="http://schemas.microsoft.com/office/drawing/2014/main" val="1210104145"/>
                    </a:ext>
                  </a:extLst>
                </a:gridCol>
                <a:gridCol w="212303">
                  <a:extLst>
                    <a:ext uri="{9D8B030D-6E8A-4147-A177-3AD203B41FA5}">
                      <a16:colId xmlns:a16="http://schemas.microsoft.com/office/drawing/2014/main" val="2326113791"/>
                    </a:ext>
                  </a:extLst>
                </a:gridCol>
                <a:gridCol w="871788">
                  <a:extLst>
                    <a:ext uri="{9D8B030D-6E8A-4147-A177-3AD203B41FA5}">
                      <a16:colId xmlns:a16="http://schemas.microsoft.com/office/drawing/2014/main" val="2444599979"/>
                    </a:ext>
                  </a:extLst>
                </a:gridCol>
              </a:tblGrid>
              <a:tr h="312957">
                <a:tc gridSpan="21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1. </a:t>
                      </a:r>
                      <a:r>
                        <a:rPr lang="ko-KR" altLang="en-US" sz="1000" b="1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직업능력개발훈련 실시기관 현황</a:t>
                      </a:r>
                    </a:p>
                  </a:txBody>
                  <a:tcPr marL="7608" marR="7608" marT="7608" marB="76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5694977"/>
                  </a:ext>
                </a:extLst>
              </a:tr>
              <a:tr h="36068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FF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①사업장명</a:t>
                      </a: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CC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i="1" dirty="0">
                        <a:solidFill>
                          <a:srgbClr val="0000FF"/>
                        </a:solidFill>
                        <a:latin typeface="나눔스퀘어라운드 Bold" panose="020B0600000101010101" pitchFamily="50" charset="-127"/>
                        <a:ea typeface="나눔스퀘어라운드 Bold" panose="020B0600000101010101" pitchFamily="50" charset="-127"/>
                        <a:cs typeface="Times New Roman"/>
                      </a:endParaRP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사업장관리번호</a:t>
                      </a:r>
                    </a:p>
                  </a:txBody>
                  <a:tcPr marL="8390" marR="8390" marT="8390" marB="83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kern="0" spc="0" dirty="0">
                          <a:solidFill>
                            <a:srgbClr val="0000FF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②사업장관리번호</a:t>
                      </a:r>
                      <a:endParaRPr lang="ko-KR" altLang="en-US" sz="900" b="1" dirty="0">
                        <a:solidFill>
                          <a:srgbClr val="0000FF"/>
                        </a:solidFill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CC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</a:txBody>
                  <a:tcPr marL="8390" marR="8390" marT="8390" marB="83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2E0"/>
                    </a:solidFill>
                  </a:tcPr>
                </a:tc>
                <a:tc gridSpan="6"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rgbClr val="0000FF"/>
                        </a:solidFill>
                      </a:endParaRP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대표자</a:t>
                      </a:r>
                    </a:p>
                  </a:txBody>
                  <a:tcPr marL="8390" marR="8390" marT="8390" marB="83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2E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r>
                        <a:rPr lang="ko-KR" altLang="en-US" sz="1100" kern="0" spc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대표자</a:t>
                      </a:r>
                      <a:endParaRPr lang="ko-KR" altLang="en-US"/>
                    </a:p>
                  </a:txBody>
                  <a:tcPr marL="8390" marR="8390" marT="8390" marB="83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2E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kern="0" spc="0" dirty="0">
                          <a:solidFill>
                            <a:srgbClr val="0000FF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③대표자</a:t>
                      </a:r>
                      <a:endParaRPr lang="ko-KR" altLang="en-US" sz="900" b="1" dirty="0">
                        <a:solidFill>
                          <a:srgbClr val="0000FF"/>
                        </a:solidFill>
                      </a:endParaRP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CC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chemeClr val="tx1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8390" marR="8390" marT="8390" marB="839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i="1" dirty="0">
                        <a:solidFill>
                          <a:srgbClr val="0000FF"/>
                        </a:solidFill>
                        <a:latin typeface="나눔스퀘어라운드 Bold" panose="020B0600000101010101" pitchFamily="50" charset="-127"/>
                        <a:ea typeface="나눔스퀘어라운드 Bold" panose="020B0600000101010101" pitchFamily="50" charset="-127"/>
                        <a:cs typeface="Times New Roman"/>
                      </a:endParaRP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201137"/>
                  </a:ext>
                </a:extLst>
              </a:tr>
              <a:tr h="36703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FF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④소재지</a:t>
                      </a: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CC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i="1" dirty="0">
                        <a:solidFill>
                          <a:srgbClr val="0000FF"/>
                        </a:solidFill>
                        <a:latin typeface="나눔스퀘어라운드 Bold" panose="020B0600000101010101" pitchFamily="50" charset="-127"/>
                        <a:ea typeface="나눔스퀘어라운드 Bold" panose="020B0600000101010101" pitchFamily="50" charset="-127"/>
                        <a:cs typeface="Times New Roman"/>
                      </a:endParaRP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r>
                        <a:rPr lang="ko-KR" altLang="en-US" sz="1050" b="1" dirty="0">
                          <a:solidFill>
                            <a:srgbClr val="0000FF"/>
                          </a:solidFill>
                        </a:rPr>
                        <a:t>훈련생 직무</a:t>
                      </a: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CC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6">
                  <a:txBody>
                    <a:bodyPr/>
                    <a:lstStyle/>
                    <a:p>
                      <a:pPr latinLnBrk="1"/>
                      <a:r>
                        <a:rPr lang="ko-KR" altLang="en-US" sz="1050" dirty="0">
                          <a:solidFill>
                            <a:srgbClr val="0000FF"/>
                          </a:solidFill>
                        </a:rPr>
                        <a:t> 인사</a:t>
                      </a:r>
                      <a:r>
                        <a:rPr lang="en-US" altLang="ko-KR" sz="1050" dirty="0">
                          <a:solidFill>
                            <a:srgbClr val="0000FF"/>
                          </a:solidFill>
                        </a:rPr>
                        <a:t>·</a:t>
                      </a:r>
                      <a:r>
                        <a:rPr lang="ko-KR" altLang="en-US" sz="1050" dirty="0">
                          <a:solidFill>
                            <a:srgbClr val="0000FF"/>
                          </a:solidFill>
                        </a:rPr>
                        <a:t>총무 </a:t>
                      </a: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전화번호</a:t>
                      </a:r>
                    </a:p>
                  </a:txBody>
                  <a:tcPr marL="8390" marR="8390" marT="8390" marB="83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2E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r>
                        <a:rPr lang="ko-KR" altLang="en-US" sz="11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전화번호</a:t>
                      </a:r>
                      <a:endParaRPr lang="ko-KR" altLang="en-US" dirty="0"/>
                    </a:p>
                  </a:txBody>
                  <a:tcPr marL="8390" marR="8390" marT="8390" marB="83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2E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rgbClr val="0000FF"/>
                          </a:solidFill>
                        </a:rPr>
                        <a:t>⑤</a:t>
                      </a:r>
                      <a:r>
                        <a:rPr lang="ko-KR" altLang="en-US" sz="1000" b="1" kern="0" spc="0" dirty="0">
                          <a:solidFill>
                            <a:srgbClr val="0000FF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전화번호</a:t>
                      </a:r>
                      <a:endParaRPr lang="ko-KR" altLang="en-US" sz="900" b="1" dirty="0">
                        <a:solidFill>
                          <a:srgbClr val="0000FF"/>
                        </a:solidFill>
                      </a:endParaRP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CC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chemeClr val="tx1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8390" marR="8390" marT="8390" marB="839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i="1" dirty="0">
                        <a:solidFill>
                          <a:srgbClr val="0000FF"/>
                        </a:solidFill>
                        <a:latin typeface="나눔스퀘어라운드 Bold" panose="020B0600000101010101" pitchFamily="50" charset="-127"/>
                        <a:ea typeface="나눔스퀘어라운드 Bold" panose="020B0600000101010101" pitchFamily="50" charset="-127"/>
                        <a:cs typeface="Times New Roman"/>
                      </a:endParaRP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8411446"/>
                  </a:ext>
                </a:extLst>
              </a:tr>
              <a:tr h="220445">
                <a:tc gridSpan="21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2. </a:t>
                      </a:r>
                      <a:r>
                        <a:rPr lang="ko-KR" altLang="en-US" sz="1000" b="1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훈련과정 인정 신청내용</a:t>
                      </a:r>
                    </a:p>
                  </a:txBody>
                  <a:tcPr marL="7608" marR="7608" marT="7608" marB="76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9562938"/>
                  </a:ext>
                </a:extLst>
              </a:tr>
              <a:tr h="207295">
                <a:tc gridSpan="21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가</a:t>
                      </a:r>
                      <a:r>
                        <a:rPr lang="en-US" altLang="ko-KR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. </a:t>
                      </a: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훈련개요</a:t>
                      </a:r>
                    </a:p>
                  </a:txBody>
                  <a:tcPr marL="7608" marR="7608" marT="7608" marB="76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354776"/>
                  </a:ext>
                </a:extLst>
              </a:tr>
              <a:tr h="345491"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훈련과정명</a:t>
                      </a: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2E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u="none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" panose="020B0600000101010101"/>
                        </a:rPr>
                        <a:t>2025 </a:t>
                      </a:r>
                      <a:r>
                        <a:rPr lang="ko-KR" altLang="en-US" sz="1000" u="none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" panose="020B0600000101010101"/>
                        </a:rPr>
                        <a:t>노동</a:t>
                      </a:r>
                      <a:r>
                        <a:rPr lang="en-US" altLang="ko-KR" sz="1000" u="none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" panose="020B0600000101010101"/>
                        </a:rPr>
                        <a:t>·</a:t>
                      </a:r>
                      <a:r>
                        <a:rPr lang="ko-KR" altLang="en-US" sz="1000" u="none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" panose="020B0600000101010101"/>
                        </a:rPr>
                        <a:t>세무 정책 변화 </a:t>
                      </a:r>
                      <a:r>
                        <a:rPr lang="ko-KR" altLang="en-US" sz="1000" u="none" kern="0" spc="0" dirty="0" err="1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" panose="020B0600000101010101"/>
                        </a:rPr>
                        <a:t>톺아보기</a:t>
                      </a:r>
                      <a:endParaRPr lang="en-US" altLang="ko-KR" sz="1000" u="none" kern="0" spc="0" dirty="0">
                        <a:solidFill>
                          <a:schemeClr val="tx1"/>
                        </a:solidFill>
                        <a:effectLst/>
                        <a:latin typeface="나눔스퀘어_ac Bold" panose="020B0600000101010101" pitchFamily="50" charset="-127"/>
                        <a:ea typeface="나눔스퀘어" panose="020B0600000101010101"/>
                      </a:endParaRPr>
                    </a:p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u="none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" panose="020B0600000101010101"/>
                        </a:rPr>
                        <a:t>: </a:t>
                      </a:r>
                      <a:r>
                        <a:rPr lang="ko-KR" altLang="en-US" sz="1000" u="none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" panose="020B0600000101010101"/>
                        </a:rPr>
                        <a:t>기업 대응 전략</a:t>
                      </a: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훈련직종코드</a:t>
                      </a: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2E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3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02020302</a:t>
                      </a:r>
                      <a:endParaRPr lang="ko-KR" altLang="en-US" sz="1300" kern="0" spc="0" dirty="0">
                        <a:solidFill>
                          <a:schemeClr val="tx1"/>
                        </a:solidFill>
                        <a:effectLst/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06347702"/>
                  </a:ext>
                </a:extLst>
              </a:tr>
              <a:tr h="345491"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관 리 자</a:t>
                      </a: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2E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chemeClr val="tx1"/>
                        </a:solidFill>
                        <a:effectLst/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전 화</a:t>
                      </a: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2E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한국고용직업분류</a:t>
                      </a: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2E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3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8111</a:t>
                      </a:r>
                      <a:endParaRPr lang="ko-KR" altLang="en-US" sz="1300" kern="0" spc="0" dirty="0">
                        <a:solidFill>
                          <a:schemeClr val="tx1"/>
                        </a:solidFill>
                        <a:effectLst/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29732464"/>
                  </a:ext>
                </a:extLst>
              </a:tr>
              <a:tr h="401478"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훈련방법</a:t>
                      </a: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2E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훈련주체</a:t>
                      </a: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2E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3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참여인원</a:t>
                      </a:r>
                      <a:endParaRPr lang="ko-KR" altLang="en-US" sz="1000" kern="0" spc="0" dirty="0">
                        <a:solidFill>
                          <a:schemeClr val="tx1"/>
                        </a:solidFill>
                        <a:effectLst/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12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(</a:t>
                      </a:r>
                      <a:r>
                        <a:rPr lang="ko-KR" altLang="en-US" sz="1000" kern="0" spc="12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실시인원</a:t>
                      </a:r>
                      <a:r>
                        <a:rPr lang="en-US" altLang="ko-KR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)</a:t>
                      </a:r>
                      <a:endParaRPr lang="ko-KR" altLang="en-US" sz="1000" kern="0" spc="0" dirty="0">
                        <a:solidFill>
                          <a:schemeClr val="tx1"/>
                        </a:solidFill>
                        <a:effectLst/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2E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훈련일수</a:t>
                      </a:r>
                    </a:p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시간</a:t>
                      </a:r>
                      <a:r>
                        <a:rPr lang="en-US" altLang="ko-KR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)</a:t>
                      </a:r>
                      <a:endParaRPr lang="ko-KR" altLang="en-US" dirty="0"/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2E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대표기업 명</a:t>
                      </a: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2E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6589627"/>
                  </a:ext>
                </a:extLst>
              </a:tr>
              <a:tr h="281973">
                <a:tc gridSpan="3">
                  <a:txBody>
                    <a:bodyPr/>
                    <a:lstStyle/>
                    <a:p>
                      <a:pPr marL="12700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■ 집체</a:t>
                      </a:r>
                    </a:p>
                  </a:txBody>
                  <a:tcPr marL="7608" marR="7608" marT="7608" marB="76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12700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■ 자체</a:t>
                      </a:r>
                    </a:p>
                  </a:txBody>
                  <a:tcPr marL="7608" marR="7608" marT="7608" marB="76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chemeClr val="tx1"/>
                        </a:solidFill>
                        <a:effectLst/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</a:txBody>
                  <a:tcPr marL="7608" marR="7608" marT="7608" marB="76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1</a:t>
                      </a:r>
                      <a:r>
                        <a:rPr lang="ko-KR" altLang="en-US" sz="1300" dirty="0"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일 </a:t>
                      </a:r>
                      <a:r>
                        <a:rPr lang="en-US" altLang="ko-KR" sz="1300" dirty="0"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4</a:t>
                      </a:r>
                      <a:r>
                        <a:rPr lang="ko-KR" altLang="en-US" sz="1300" dirty="0"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시간</a:t>
                      </a:r>
                      <a:endParaRPr lang="ko-KR" altLang="en-US" dirty="0"/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chemeClr val="tx1"/>
                        </a:solidFill>
                        <a:effectLst/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</a:txBody>
                  <a:tcPr marL="7608" marR="7608" marT="7608" marB="76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3813118"/>
                  </a:ext>
                </a:extLst>
              </a:tr>
              <a:tr h="280241">
                <a:tc gridSpan="21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나</a:t>
                      </a:r>
                      <a:r>
                        <a:rPr lang="en-US" altLang="ko-KR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. </a:t>
                      </a: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훈련내용</a:t>
                      </a:r>
                    </a:p>
                  </a:txBody>
                  <a:tcPr marL="7608" marR="7608" marT="7608" marB="76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344751"/>
                  </a:ext>
                </a:extLst>
              </a:tr>
              <a:tr h="319248"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훈련목적</a:t>
                      </a: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2E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주요 훈련내용</a:t>
                      </a: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2E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주요 훈련내용</a:t>
                      </a:r>
                      <a:endParaRPr lang="ko-KR" altLang="en-US" dirty="0"/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2E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관련 자격증</a:t>
                      </a: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2E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훈련대상 요건</a:t>
                      </a: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훈련생선발요건</a:t>
                      </a:r>
                      <a:r>
                        <a:rPr lang="en-US" altLang="ko-KR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)</a:t>
                      </a:r>
                      <a:endParaRPr lang="ko-KR" altLang="en-US" sz="1000" kern="0" spc="0" dirty="0">
                        <a:solidFill>
                          <a:schemeClr val="tx1"/>
                        </a:solidFill>
                        <a:effectLst/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2E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훈련생 </a:t>
                      </a:r>
                      <a:r>
                        <a:rPr lang="ko-KR" altLang="en-US" sz="1000" kern="0" spc="-50" dirty="0" err="1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출결관리</a:t>
                      </a:r>
                      <a:r>
                        <a:rPr lang="ko-KR" altLang="en-US" sz="1000" kern="0" spc="-5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 방법</a:t>
                      </a:r>
                      <a:endParaRPr lang="ko-KR" altLang="en-US" sz="1000" kern="0" spc="0" dirty="0">
                        <a:solidFill>
                          <a:schemeClr val="tx1"/>
                        </a:solidFill>
                        <a:effectLst/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2E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0465850"/>
                  </a:ext>
                </a:extLst>
              </a:tr>
              <a:tr h="319248">
                <a:tc gridSpan="5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8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2025</a:t>
                      </a:r>
                      <a:r>
                        <a:rPr lang="ko-KR" altLang="en-US" sz="1000" kern="0" spc="-8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년 변화된 노동</a:t>
                      </a:r>
                      <a:r>
                        <a:rPr lang="en-US" altLang="ko-KR" sz="1000" kern="0" spc="-8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·</a:t>
                      </a:r>
                      <a:r>
                        <a:rPr lang="ko-KR" altLang="en-US" sz="1000" kern="0" spc="-8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세무 정책 이해 및 현장 적용 </a:t>
                      </a:r>
                      <a:endParaRPr lang="en-US" altLang="ko-KR" sz="1000" kern="0" spc="-80" dirty="0">
                        <a:solidFill>
                          <a:schemeClr val="tx1"/>
                        </a:solidFill>
                        <a:effectLst/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8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노무 및 </a:t>
                      </a:r>
                      <a:endParaRPr lang="en-US" altLang="ko-KR" sz="1000" kern="0" spc="-80" dirty="0">
                        <a:solidFill>
                          <a:schemeClr val="tx1"/>
                        </a:solidFill>
                        <a:effectLst/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8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세무업무 실무</a:t>
                      </a: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8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노무 및 </a:t>
                      </a:r>
                      <a:endParaRPr lang="en-US" altLang="ko-KR" sz="1000" kern="0" spc="-80" dirty="0">
                        <a:solidFill>
                          <a:schemeClr val="tx1"/>
                        </a:solidFill>
                        <a:effectLst/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8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세무업무 실무</a:t>
                      </a:r>
                      <a:endParaRPr lang="ko-KR" altLang="en-US" dirty="0"/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-</a:t>
                      </a:r>
                      <a:endParaRPr lang="ko-KR" altLang="en-US" sz="1000" kern="0" spc="0" dirty="0">
                        <a:solidFill>
                          <a:schemeClr val="tx1"/>
                        </a:solidFill>
                        <a:effectLst/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인사노무</a:t>
                      </a:r>
                      <a:r>
                        <a:rPr lang="en-US" altLang="ko-KR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·</a:t>
                      </a: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세무담당자</a:t>
                      </a: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QR</a:t>
                      </a: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코드</a:t>
                      </a: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6585919"/>
                  </a:ext>
                </a:extLst>
              </a:tr>
              <a:tr h="249372">
                <a:tc gridSpan="21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다</a:t>
                      </a:r>
                      <a:r>
                        <a:rPr lang="en-US" altLang="ko-KR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. </a:t>
                      </a: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훈련실시장소</a:t>
                      </a:r>
                    </a:p>
                  </a:txBody>
                  <a:tcPr marL="7608" marR="7608" marT="7608" marB="76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1235588"/>
                  </a:ext>
                </a:extLst>
              </a:tr>
              <a:tr h="397585"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명칭</a:t>
                      </a: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2E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소재지</a:t>
                      </a:r>
                    </a:p>
                  </a:txBody>
                  <a:tcPr marL="8390" marR="8390" marT="8390" marB="83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2E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소재지</a:t>
                      </a:r>
                      <a:endParaRPr lang="ko-KR" altLang="en-US" sz="900" dirty="0"/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2E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소재지</a:t>
                      </a:r>
                      <a:endParaRPr lang="ko-KR" altLang="en-US" dirty="0"/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2E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kern="0" spc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전화번호</a:t>
                      </a:r>
                      <a:endParaRPr lang="ko-KR" altLang="en-US" sz="900"/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2E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latinLnBrk="1"/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강의실 및 </a:t>
                      </a:r>
                      <a:r>
                        <a:rPr lang="ko-KR" altLang="en-US" sz="1000" kern="0" spc="-8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실습실 </a:t>
                      </a: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장소</a:t>
                      </a:r>
                      <a:endParaRPr lang="ko-KR" altLang="en-US" sz="900" dirty="0"/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2E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훈련일시</a:t>
                      </a: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2E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비고</a:t>
                      </a: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2E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3125551"/>
                  </a:ext>
                </a:extLst>
              </a:tr>
              <a:tr h="319248"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한국산업인력공단</a:t>
                      </a:r>
                      <a:endParaRPr lang="en-US" altLang="ko-KR" sz="1000" kern="0" spc="0" dirty="0">
                        <a:solidFill>
                          <a:schemeClr val="tx1"/>
                        </a:solidFill>
                        <a:effectLst/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울산지사</a:t>
                      </a: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err="1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울산중구종가로</a:t>
                      </a:r>
                      <a:r>
                        <a:rPr lang="en-US" altLang="ko-KR" sz="11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347</a:t>
                      </a:r>
                      <a:endParaRPr lang="ko-KR" altLang="en-US" sz="1100" kern="0" spc="0" dirty="0">
                        <a:solidFill>
                          <a:schemeClr val="tx1"/>
                        </a:solidFill>
                        <a:effectLst/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</a:txBody>
                  <a:tcPr marL="8390" marR="8390" marT="8390" marB="83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ko-KR" altLang="en-US" sz="1000" kern="0" spc="0" dirty="0" err="1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울산중구종가로</a:t>
                      </a:r>
                      <a:r>
                        <a:rPr lang="en-US" altLang="ko-KR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347</a:t>
                      </a:r>
                      <a:endParaRPr lang="ko-KR" altLang="en-US" sz="900" dirty="0"/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울산중구</a:t>
                      </a:r>
                      <a:endParaRPr lang="en-US" altLang="ko-KR" sz="1000" kern="0" spc="0" dirty="0">
                        <a:solidFill>
                          <a:schemeClr val="tx1"/>
                        </a:solidFill>
                        <a:effectLst/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  <a:p>
                      <a:pPr algn="ctr" latinLnBrk="1"/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종가로</a:t>
                      </a:r>
                      <a:r>
                        <a:rPr lang="en-US" altLang="ko-KR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347</a:t>
                      </a:r>
                      <a:endParaRPr lang="ko-KR" altLang="en-US" dirty="0"/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0522203251</a:t>
                      </a:r>
                      <a:endParaRPr lang="ko-KR" altLang="en-US" sz="900" dirty="0"/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latinLnBrk="1"/>
                      <a:r>
                        <a:rPr lang="en-US" altLang="ko-KR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3</a:t>
                      </a: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층 </a:t>
                      </a:r>
                      <a:r>
                        <a:rPr lang="en-US" altLang="ko-KR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CBT</a:t>
                      </a: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실</a:t>
                      </a:r>
                      <a:endParaRPr lang="ko-KR" altLang="en-US" sz="900" dirty="0"/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‘25. 9. </a:t>
                      </a:r>
                      <a:r>
                        <a:rPr lang="en-US" altLang="ko-KR" sz="1000" kern="0" spc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5.</a:t>
                      </a:r>
                      <a:endParaRPr lang="ko-KR" altLang="en-US" sz="1000" kern="0" spc="0" dirty="0">
                        <a:solidFill>
                          <a:schemeClr val="tx1"/>
                        </a:solidFill>
                        <a:effectLst/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chemeClr val="tx1"/>
                        </a:solidFill>
                        <a:effectLst/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9410481"/>
                  </a:ext>
                </a:extLst>
              </a:tr>
              <a:tr h="252578">
                <a:tc gridSpan="21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※ </a:t>
                      </a:r>
                      <a:r>
                        <a:rPr lang="ko-KR" altLang="en-US" sz="1000" kern="0" spc="-5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강의실 및 실습실 장소 </a:t>
                      </a:r>
                      <a:r>
                        <a:rPr lang="en-US" altLang="ko-KR" sz="1000" kern="0" spc="-5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: </a:t>
                      </a:r>
                      <a:r>
                        <a:rPr lang="ko-KR" altLang="en-US" sz="1000" kern="0" spc="-5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호실 기재</a:t>
                      </a:r>
                      <a:endParaRPr lang="ko-KR" altLang="en-US" sz="1000" kern="0" spc="0" dirty="0">
                        <a:solidFill>
                          <a:schemeClr val="tx1"/>
                        </a:solidFill>
                        <a:effectLst/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</a:txBody>
                  <a:tcPr marL="7608" marR="7608" marT="7608" marB="76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6036565"/>
                  </a:ext>
                </a:extLst>
              </a:tr>
              <a:tr h="230371">
                <a:tc gridSpan="21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라</a:t>
                      </a:r>
                      <a:r>
                        <a:rPr lang="en-US" altLang="ko-KR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. </a:t>
                      </a: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훈련시설</a:t>
                      </a:r>
                      <a:r>
                        <a:rPr lang="en-US" altLang="ko-KR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·</a:t>
                      </a: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장비</a:t>
                      </a:r>
                      <a:r>
                        <a:rPr lang="en-US" altLang="ko-KR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·</a:t>
                      </a: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소프트웨어 등</a:t>
                      </a:r>
                      <a:r>
                        <a:rPr lang="en-US" altLang="ko-KR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해당 훈련과정에 해당하는 것 중 주요 시설</a:t>
                      </a:r>
                      <a:r>
                        <a:rPr lang="en-US" altLang="ko-KR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․</a:t>
                      </a: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장비만 기재</a:t>
                      </a:r>
                      <a:r>
                        <a:rPr lang="en-US" altLang="ko-KR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)</a:t>
                      </a:r>
                      <a:endParaRPr lang="ko-KR" altLang="en-US" sz="1000" kern="0" spc="0" dirty="0">
                        <a:solidFill>
                          <a:schemeClr val="tx1"/>
                        </a:solidFill>
                        <a:effectLst/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</a:txBody>
                  <a:tcPr marL="7608" marR="7608" marT="7608" marB="76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3887214"/>
                  </a:ext>
                </a:extLst>
              </a:tr>
              <a:tr h="230371">
                <a:tc grid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시설 및 </a:t>
                      </a:r>
                      <a:r>
                        <a:rPr lang="ko-KR" altLang="en-US" sz="1000" kern="0" spc="0" dirty="0" err="1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장비명</a:t>
                      </a:r>
                      <a:endParaRPr lang="ko-KR" altLang="en-US" sz="1000" kern="0" spc="0" dirty="0">
                        <a:solidFill>
                          <a:schemeClr val="tx1"/>
                        </a:solidFill>
                        <a:effectLst/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2E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보유수량</a:t>
                      </a: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2E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단위</a:t>
                      </a: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2E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해당과목 명</a:t>
                      </a: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2E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0195708"/>
                  </a:ext>
                </a:extLst>
              </a:tr>
              <a:tr h="225312">
                <a:tc grid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PC </a:t>
                      </a: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및 스크린</a:t>
                      </a: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1</a:t>
                      </a:r>
                      <a:endParaRPr lang="ko-KR" altLang="en-US" sz="1000" kern="0" spc="0" dirty="0">
                        <a:solidFill>
                          <a:schemeClr val="tx1"/>
                        </a:solidFill>
                        <a:effectLst/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ST</a:t>
                      </a:r>
                      <a:endParaRPr lang="ko-KR" altLang="en-US" sz="1000" kern="0" spc="0" dirty="0">
                        <a:solidFill>
                          <a:schemeClr val="tx1"/>
                        </a:solidFill>
                        <a:effectLst/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노무</a:t>
                      </a:r>
                      <a:r>
                        <a:rPr lang="en-US" altLang="ko-KR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·</a:t>
                      </a: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법무</a:t>
                      </a:r>
                      <a:r>
                        <a:rPr lang="en-US" altLang="ko-KR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, </a:t>
                      </a: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세무</a:t>
                      </a:r>
                      <a:r>
                        <a:rPr lang="en-US" altLang="ko-KR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·</a:t>
                      </a: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회계</a:t>
                      </a: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9382264"/>
                  </a:ext>
                </a:extLst>
              </a:tr>
              <a:tr h="246136">
                <a:tc gridSpan="21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마</a:t>
                      </a:r>
                      <a:r>
                        <a:rPr lang="en-US" altLang="ko-KR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. </a:t>
                      </a: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훈련교사</a:t>
                      </a:r>
                    </a:p>
                  </a:txBody>
                  <a:tcPr marL="7608" marR="7608" marT="7608" marB="76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024281"/>
                  </a:ext>
                </a:extLst>
              </a:tr>
              <a:tr h="334448"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성명</a:t>
                      </a: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2E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생년월일</a:t>
                      </a: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2E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담당과목</a:t>
                      </a: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2E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학력</a:t>
                      </a: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2E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전공</a:t>
                      </a: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2E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자격요건</a:t>
                      </a:r>
                      <a:endParaRPr lang="en-US" altLang="ko-KR" sz="1000" kern="0" spc="0" dirty="0">
                        <a:solidFill>
                          <a:schemeClr val="tx1"/>
                        </a:solidFill>
                        <a:effectLst/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  <a:p>
                      <a:pPr algn="ctr" latinLnBrk="1"/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해당항목</a:t>
                      </a:r>
                      <a:endParaRPr lang="ko-KR" altLang="en-US" sz="2500" dirty="0"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2E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r>
                        <a:rPr lang="ko-KR" altLang="en-US" sz="900" kern="0" spc="0">
                          <a:solidFill>
                            <a:schemeClr val="tx1"/>
                          </a:solidFill>
                          <a:effectLst/>
                          <a:latin typeface="한양중고딕"/>
                          <a:ea typeface="한양중고딕"/>
                        </a:rPr>
                        <a:t>근무형태</a:t>
                      </a:r>
                      <a:endParaRPr lang="ko-KR" altLang="en-US"/>
                    </a:p>
                  </a:txBody>
                  <a:tcPr marL="8390" marR="8390" marT="8390" marB="839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근무형태</a:t>
                      </a:r>
                      <a:endParaRPr lang="ko-KR" altLang="en-US" sz="2500" dirty="0"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2E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1375959"/>
                  </a:ext>
                </a:extLst>
              </a:tr>
              <a:tr h="402166"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chemeClr val="tx1"/>
                        </a:solidFill>
                        <a:effectLst/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chemeClr val="tx1"/>
                        </a:solidFill>
                        <a:effectLst/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4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chemeClr val="tx1"/>
                        </a:solidFill>
                        <a:effectLst/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chemeClr val="tx1"/>
                        </a:solidFill>
                        <a:effectLst/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chemeClr val="tx1"/>
                        </a:solidFill>
                        <a:effectLst/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2500" dirty="0"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8390" marR="8390" marT="8390" marB="839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2500" dirty="0"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1752747"/>
                  </a:ext>
                </a:extLst>
              </a:tr>
              <a:tr h="402166"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chemeClr val="tx1"/>
                        </a:solidFill>
                        <a:effectLst/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chemeClr val="tx1"/>
                        </a:solidFill>
                        <a:effectLst/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4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chemeClr val="tx1"/>
                        </a:solidFill>
                        <a:effectLst/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chemeClr val="tx1"/>
                        </a:solidFill>
                        <a:effectLst/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chemeClr val="tx1"/>
                        </a:solidFill>
                        <a:effectLst/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2500" dirty="0"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2500" dirty="0"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</a:txBody>
                  <a:tcPr marL="7608" marR="7608" marT="7608" marB="7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848341"/>
                  </a:ext>
                </a:extLst>
              </a:tr>
              <a:tr h="554353">
                <a:tc gridSpan="21">
                  <a:txBody>
                    <a:bodyPr/>
                    <a:lstStyle/>
                    <a:p>
                      <a:pPr marL="472440" marR="63500" indent="-204470" algn="just" fontAlgn="base" latinLnBrk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※ </a:t>
                      </a:r>
                      <a:r>
                        <a:rPr lang="ko-KR" altLang="en-US" sz="1000" kern="0" spc="-8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근무형</a:t>
                      </a:r>
                      <a:r>
                        <a:rPr lang="ko-KR" altLang="en-US" sz="1000" kern="0" spc="-4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태</a:t>
                      </a: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는 채용</a:t>
                      </a:r>
                      <a:r>
                        <a:rPr lang="en-US" altLang="ko-KR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정규직</a:t>
                      </a:r>
                      <a:r>
                        <a:rPr lang="en-US" altLang="ko-KR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시간제</a:t>
                      </a:r>
                      <a:r>
                        <a:rPr lang="en-US" altLang="ko-KR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), </a:t>
                      </a: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위촉으로 구분</a:t>
                      </a:r>
                    </a:p>
                    <a:p>
                      <a:pPr marL="461010" marR="63500" indent="-198120" algn="just" fontAlgn="base" latinLnBrk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※ </a:t>
                      </a:r>
                      <a:r>
                        <a:rPr lang="ko-KR" altLang="en-US" sz="1000" kern="0" spc="-6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자격요건 해당여부는 </a:t>
                      </a:r>
                      <a:r>
                        <a:rPr lang="ko-KR" altLang="en-US" sz="1000" kern="0" spc="-60" dirty="0" err="1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집체훈련은「근로자직업능력</a:t>
                      </a:r>
                      <a:r>
                        <a:rPr lang="ko-KR" altLang="en-US" sz="1000" kern="0" spc="-6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 개발법 </a:t>
                      </a:r>
                      <a:r>
                        <a:rPr lang="ko-KR" altLang="en-US" sz="1000" kern="0" spc="-60" dirty="0" err="1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시행령」제</a:t>
                      </a:r>
                      <a:r>
                        <a:rPr lang="en-US" altLang="ko-KR" sz="1000" kern="0" spc="-6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27</a:t>
                      </a:r>
                      <a:r>
                        <a:rPr lang="ko-KR" altLang="en-US" sz="1000" kern="0" spc="-6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조의 </a:t>
                      </a: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해당 항목을 기재</a:t>
                      </a:r>
                    </a:p>
                  </a:txBody>
                  <a:tcPr marL="7608" marR="7608" marT="7608" marB="76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8768663"/>
                  </a:ext>
                </a:extLst>
              </a:tr>
              <a:tr h="881530">
                <a:tc gridSpan="21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2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 본 기업은 훈련대상이 되는 근로자의 직무 향상을 위한 훈련과정 인정</a:t>
                      </a:r>
                      <a:r>
                        <a:rPr lang="en-US" altLang="ko-KR" sz="1000" kern="0" spc="-2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(</a:t>
                      </a:r>
                      <a:r>
                        <a:rPr lang="ko-KR" altLang="en-US" sz="1000" kern="0" spc="-2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참여</a:t>
                      </a:r>
                      <a:r>
                        <a:rPr lang="en-US" altLang="ko-KR" sz="1000" kern="0" spc="-2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)</a:t>
                      </a:r>
                      <a:r>
                        <a:rPr lang="ko-KR" altLang="en-US" sz="1000" kern="0" spc="-2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을 신청하며</a:t>
                      </a:r>
                      <a:r>
                        <a:rPr lang="en-US" altLang="ko-KR" sz="1000" kern="0" spc="-2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, </a:t>
                      </a:r>
                      <a:r>
                        <a:rPr lang="ko-KR" altLang="en-US" sz="1000" kern="0" spc="-2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본 훈련내용의</a:t>
                      </a:r>
                      <a:r>
                        <a:rPr lang="ko-KR" altLang="en-US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 직무를 수행하고 있는 근로자에 대하여 훈련을 실시할 것임을 확인합니다</a:t>
                      </a:r>
                      <a:r>
                        <a:rPr lang="en-US" altLang="ko-KR" sz="1000" kern="0" spc="0" dirty="0">
                          <a:solidFill>
                            <a:schemeClr val="tx1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.</a:t>
                      </a:r>
                      <a:endParaRPr lang="ko-KR" altLang="en-US" sz="1000" kern="0" spc="0" dirty="0">
                        <a:solidFill>
                          <a:schemeClr val="tx1"/>
                        </a:solidFill>
                        <a:effectLst/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b="1" kern="0" spc="0" dirty="0">
                          <a:solidFill>
                            <a:srgbClr val="0000FF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⑥ 기업명</a:t>
                      </a:r>
                      <a:r>
                        <a:rPr lang="en-US" altLang="ko-KR" sz="1300" b="1" kern="0" spc="0" dirty="0">
                          <a:solidFill>
                            <a:srgbClr val="0000FF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:                      </a:t>
                      </a:r>
                      <a:r>
                        <a:rPr lang="en-US" altLang="ko-KR" sz="1300" b="1" i="1" dirty="0">
                          <a:solidFill>
                            <a:srgbClr val="0000FF"/>
                          </a:solidFill>
                          <a:latin typeface="나눔스퀘어라운드 Bold" panose="020B0600000101010101" pitchFamily="50" charset="-127"/>
                          <a:ea typeface="나눔스퀘어라운드 Bold" panose="020B0600000101010101" pitchFamily="50" charset="-127"/>
                          <a:cs typeface="Times New Roman"/>
                        </a:rPr>
                        <a:t>      </a:t>
                      </a:r>
                      <a:r>
                        <a:rPr lang="en-US" altLang="ko-KR" sz="1300" b="1" kern="0" spc="0" dirty="0">
                          <a:solidFill>
                            <a:srgbClr val="0000FF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                           (</a:t>
                      </a:r>
                      <a:r>
                        <a:rPr lang="ko-KR" altLang="en-US" sz="1300" b="1" kern="0" spc="0" dirty="0">
                          <a:solidFill>
                            <a:srgbClr val="0000FF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인</a:t>
                      </a:r>
                      <a:r>
                        <a:rPr lang="en-US" altLang="ko-KR" sz="1300" b="1" kern="0" spc="0" dirty="0">
                          <a:solidFill>
                            <a:srgbClr val="0000FF"/>
                          </a:solidFill>
                          <a:effectLst/>
                          <a:latin typeface="나눔스퀘어_ac Bold" panose="020B0600000101010101" pitchFamily="50" charset="-127"/>
                          <a:ea typeface="나눔스퀘어_ac Bold" panose="020B0600000101010101" pitchFamily="50" charset="-127"/>
                        </a:rPr>
                        <a:t>)</a:t>
                      </a:r>
                      <a:endParaRPr lang="ko-KR" altLang="en-US" sz="1000" b="1" kern="0" spc="0" dirty="0">
                        <a:solidFill>
                          <a:srgbClr val="0000FF"/>
                        </a:solidFill>
                        <a:effectLst/>
                        <a:latin typeface="나눔스퀘어_ac Bold" panose="020B0600000101010101" pitchFamily="50" charset="-127"/>
                        <a:ea typeface="나눔스퀘어_ac Bold" panose="020B0600000101010101" pitchFamily="50" charset="-127"/>
                      </a:endParaRPr>
                    </a:p>
                  </a:txBody>
                  <a:tcPr marL="7608" marR="7608" marT="7608" marB="76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8605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4229520"/>
      </p:ext>
    </p:extLst>
  </p:cSld>
  <p:clrMapOvr>
    <a:masterClrMapping/>
  </p:clrMapOvr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487</ep:Words>
  <ep:PresentationFormat>A4 용지(210x297mm)</ep:PresentationFormat>
  <ep:Paragraphs>30</ep:Paragraphs>
  <ep:Slides>2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ep:HeadingPairs>
  <ep:TitlesOfParts>
    <vt:vector size="3" baseType="lpstr">
      <vt:lpstr>Office 테마</vt:lpstr>
      <vt:lpstr>슬라이드 1</vt:lpstr>
      <vt:lpstr>슬라이드 2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2023-02-28T07:30:49.000</dcterms:created>
  <dc:creator>김혜리</dc:creator>
  <cp:lastModifiedBy>2022261</cp:lastModifiedBy>
  <dcterms:modified xsi:type="dcterms:W3CDTF">2025-08-19T00:18:41.715</dcterms:modified>
  <cp:revision>13</cp:revision>
  <dc:title>PowerPoint 프레젠테이션</dc:title>
  <cp:version/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